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89" r:id="rId8"/>
    <p:sldId id="290" r:id="rId9"/>
    <p:sldId id="291" r:id="rId10"/>
    <p:sldId id="296" r:id="rId11"/>
    <p:sldId id="297" r:id="rId12"/>
    <p:sldId id="299" r:id="rId13"/>
    <p:sldId id="292" r:id="rId14"/>
    <p:sldId id="293" r:id="rId15"/>
    <p:sldId id="295" r:id="rId16"/>
    <p:sldId id="262" r:id="rId17"/>
    <p:sldId id="263" r:id="rId18"/>
    <p:sldId id="265" r:id="rId19"/>
    <p:sldId id="268" r:id="rId20"/>
    <p:sldId id="269" r:id="rId21"/>
    <p:sldId id="266" r:id="rId22"/>
    <p:sldId id="267" r:id="rId23"/>
    <p:sldId id="264" r:id="rId24"/>
    <p:sldId id="274" r:id="rId25"/>
    <p:sldId id="270" r:id="rId26"/>
    <p:sldId id="271" r:id="rId27"/>
    <p:sldId id="272" r:id="rId28"/>
    <p:sldId id="273" r:id="rId29"/>
    <p:sldId id="275" r:id="rId30"/>
    <p:sldId id="277" r:id="rId31"/>
    <p:sldId id="278" r:id="rId32"/>
    <p:sldId id="280" r:id="rId33"/>
    <p:sldId id="281" r:id="rId34"/>
    <p:sldId id="282" r:id="rId35"/>
    <p:sldId id="279" r:id="rId36"/>
    <p:sldId id="283" r:id="rId37"/>
    <p:sldId id="284" r:id="rId38"/>
    <p:sldId id="285" r:id="rId39"/>
    <p:sldId id="286" r:id="rId40"/>
    <p:sldId id="287" r:id="rId41"/>
    <p:sldId id="300" r:id="rId42"/>
    <p:sldId id="301" r:id="rId4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48" autoAdjust="0"/>
    <p:restoredTop sz="94660"/>
  </p:normalViewPr>
  <p:slideViewPr>
    <p:cSldViewPr snapToGrid="0">
      <p:cViewPr varScale="1">
        <p:scale>
          <a:sx n="69" d="100"/>
          <a:sy n="69" d="100"/>
        </p:scale>
        <p:origin x="78" y="3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24461804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15404978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31884938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138633312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42050529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41118507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3277384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2610292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26258056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4049601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1987684-ECB2-4B5F-8E04-FCB77CE1111F}" type="datetimeFigureOut">
              <a:rPr lang="zh-CN" altLang="en-US" smtClean="0"/>
              <a:t>2017/5/12 Friday</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317797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1987684-ECB2-4B5F-8E04-FCB77CE1111F}" type="datetimeFigureOut">
              <a:rPr lang="zh-CN" altLang="en-US" smtClean="0"/>
              <a:t>2017/5/12 Friday</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1A30E6D-E182-41CD-B308-8C0F861991A0}" type="slidenum">
              <a:rPr lang="zh-CN" altLang="en-US" smtClean="0"/>
              <a:t>‹#›</a:t>
            </a:fld>
            <a:endParaRPr lang="zh-CN" altLang="en-US"/>
          </a:p>
        </p:txBody>
      </p:sp>
    </p:spTree>
    <p:extLst>
      <p:ext uri="{BB962C8B-B14F-4D97-AF65-F5344CB8AC3E}">
        <p14:creationId xmlns:p14="http://schemas.microsoft.com/office/powerpoint/2010/main" val="232774653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573723"/>
            <a:ext cx="9144000" cy="1108773"/>
          </a:xfrm>
        </p:spPr>
        <p:txBody>
          <a:bodyPr>
            <a:normAutofit/>
          </a:bodyPr>
          <a:lstStyle/>
          <a:p>
            <a:r>
              <a:rPr lang="zh-CN" altLang="en-US" dirty="0" smtClean="0"/>
              <a:t>常用数据结构</a:t>
            </a:r>
            <a:endParaRPr lang="zh-CN" altLang="en-US" dirty="0"/>
          </a:p>
        </p:txBody>
      </p:sp>
      <p:sp>
        <p:nvSpPr>
          <p:cNvPr id="3" name="副标题 2"/>
          <p:cNvSpPr>
            <a:spLocks noGrp="1"/>
          </p:cNvSpPr>
          <p:nvPr>
            <p:ph type="subTitle" idx="1"/>
          </p:nvPr>
        </p:nvSpPr>
        <p:spPr>
          <a:xfrm>
            <a:off x="1524000" y="1914144"/>
            <a:ext cx="9144000" cy="4303776"/>
          </a:xfrm>
        </p:spPr>
        <p:txBody>
          <a:bodyPr>
            <a:normAutofit/>
          </a:bodyPr>
          <a:lstStyle/>
          <a:p>
            <a:pPr algn="l"/>
            <a:r>
              <a:rPr lang="zh-CN" altLang="en-US" dirty="0" smtClean="0"/>
              <a:t>常用数据结构：</a:t>
            </a:r>
            <a:endParaRPr lang="en-US" altLang="zh-CN" dirty="0" smtClean="0"/>
          </a:p>
          <a:p>
            <a:pPr algn="l"/>
            <a:r>
              <a:rPr lang="en-US" altLang="zh-CN" dirty="0"/>
              <a:t>	</a:t>
            </a:r>
            <a:r>
              <a:rPr lang="en-US" altLang="zh-CN" dirty="0" smtClean="0"/>
              <a:t>R-B</a:t>
            </a:r>
            <a:r>
              <a:rPr lang="zh-CN" altLang="en-US" dirty="0" smtClean="0"/>
              <a:t> </a:t>
            </a:r>
            <a:r>
              <a:rPr lang="zh-CN" altLang="en-US" dirty="0"/>
              <a:t>树</a:t>
            </a:r>
            <a:r>
              <a:rPr lang="zh-CN" altLang="en-US" dirty="0" smtClean="0"/>
              <a:t>、</a:t>
            </a:r>
            <a:r>
              <a:rPr lang="en-US" altLang="zh-CN" dirty="0" err="1" smtClean="0"/>
              <a:t>AVL</a:t>
            </a:r>
            <a:r>
              <a:rPr lang="en-US" altLang="zh-CN" dirty="0" smtClean="0"/>
              <a:t> </a:t>
            </a:r>
            <a:r>
              <a:rPr lang="zh-CN" altLang="en-US" dirty="0" smtClean="0"/>
              <a:t>树</a:t>
            </a:r>
            <a:endParaRPr lang="en-US" altLang="zh-CN" dirty="0" smtClean="0"/>
          </a:p>
          <a:p>
            <a:pPr algn="l"/>
            <a:r>
              <a:rPr lang="en-US" altLang="zh-CN" dirty="0" smtClean="0"/>
              <a:t>	B</a:t>
            </a:r>
            <a:r>
              <a:rPr lang="zh-CN" altLang="en-US" dirty="0" smtClean="0"/>
              <a:t> 树、</a:t>
            </a:r>
            <a:r>
              <a:rPr lang="en-US" altLang="zh-CN" dirty="0" smtClean="0"/>
              <a:t>B-</a:t>
            </a:r>
            <a:r>
              <a:rPr lang="zh-CN" altLang="en-US" dirty="0" smtClean="0"/>
              <a:t>树、</a:t>
            </a:r>
            <a:r>
              <a:rPr lang="en-US" altLang="zh-CN" dirty="0" smtClean="0"/>
              <a:t>B+</a:t>
            </a:r>
            <a:r>
              <a:rPr lang="zh-CN" altLang="en-US" dirty="0" smtClean="0"/>
              <a:t>树</a:t>
            </a:r>
            <a:endParaRPr lang="en-US" altLang="zh-CN" dirty="0" smtClean="0"/>
          </a:p>
          <a:p>
            <a:pPr algn="l"/>
            <a:r>
              <a:rPr lang="en-US" altLang="zh-CN" dirty="0" smtClean="0"/>
              <a:t>	skip-list</a:t>
            </a:r>
          </a:p>
          <a:p>
            <a:pPr algn="l"/>
            <a:r>
              <a:rPr lang="en-US" altLang="zh-CN" dirty="0" smtClean="0"/>
              <a:t>	hash</a:t>
            </a:r>
            <a:r>
              <a:rPr lang="zh-CN" altLang="en-US" dirty="0" smtClean="0"/>
              <a:t>表</a:t>
            </a:r>
            <a:endParaRPr lang="en-US" altLang="zh-CN" dirty="0" smtClean="0"/>
          </a:p>
          <a:p>
            <a:pPr algn="l"/>
            <a:r>
              <a:rPr lang="en-US" altLang="zh-CN" dirty="0" smtClean="0"/>
              <a:t>	</a:t>
            </a:r>
            <a:r>
              <a:rPr lang="zh-CN" altLang="en-US" dirty="0" smtClean="0"/>
              <a:t>堆</a:t>
            </a:r>
            <a:r>
              <a:rPr lang="en-US" altLang="zh-CN" dirty="0" smtClean="0"/>
              <a:t>(Heap)</a:t>
            </a:r>
            <a:r>
              <a:rPr lang="zh-CN" altLang="en-US" dirty="0" smtClean="0"/>
              <a:t>、最大值堆、最小值堆</a:t>
            </a:r>
            <a:endParaRPr lang="en-US" altLang="zh-CN" dirty="0" smtClean="0"/>
          </a:p>
          <a:p>
            <a:pPr algn="l"/>
            <a:r>
              <a:rPr lang="en-US" altLang="zh-CN" dirty="0" smtClean="0"/>
              <a:t>	</a:t>
            </a:r>
            <a:r>
              <a:rPr lang="en-US" altLang="zh-CN" dirty="0" err="1" smtClean="0"/>
              <a:t>Trie</a:t>
            </a:r>
            <a:r>
              <a:rPr lang="zh-CN" altLang="en-US" dirty="0" smtClean="0"/>
              <a:t>树</a:t>
            </a:r>
            <a:endParaRPr lang="en-US" altLang="zh-CN" dirty="0"/>
          </a:p>
          <a:p>
            <a:pPr algn="l"/>
            <a:r>
              <a:rPr lang="en-US" altLang="zh-CN" dirty="0" err="1" smtClean="0"/>
              <a:t>Golang</a:t>
            </a:r>
            <a:r>
              <a:rPr lang="zh-CN" altLang="en-US" dirty="0" smtClean="0"/>
              <a:t>数据结构：</a:t>
            </a:r>
            <a:endParaRPr lang="en-US" altLang="zh-CN" dirty="0" smtClean="0"/>
          </a:p>
          <a:p>
            <a:pPr algn="l"/>
            <a:r>
              <a:rPr lang="en-US" altLang="zh-CN" dirty="0"/>
              <a:t>	</a:t>
            </a:r>
            <a:r>
              <a:rPr lang="en-US" altLang="zh-CN" dirty="0" smtClean="0"/>
              <a:t>slice</a:t>
            </a:r>
            <a:endParaRPr lang="zh-CN" altLang="en-US" dirty="0"/>
          </a:p>
        </p:txBody>
      </p:sp>
    </p:spTree>
    <p:extLst>
      <p:ext uri="{BB962C8B-B14F-4D97-AF65-F5344CB8AC3E}">
        <p14:creationId xmlns:p14="http://schemas.microsoft.com/office/powerpoint/2010/main" val="552740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590839"/>
          </a:xfrm>
        </p:spPr>
        <p:txBody>
          <a:bodyPr>
            <a:normAutofit/>
          </a:bodyPr>
          <a:lstStyle/>
          <a:p>
            <a:r>
              <a:rPr lang="zh-CN" altLang="en-US" sz="3200" dirty="0" smtClean="0"/>
              <a:t>第</a:t>
            </a:r>
            <a:r>
              <a:rPr lang="en-US" altLang="zh-CN" sz="3200" dirty="0" smtClean="0"/>
              <a:t>3</a:t>
            </a:r>
            <a:r>
              <a:rPr lang="zh-CN" altLang="en-US" sz="3200" dirty="0" smtClean="0"/>
              <a:t>中类型的补充，红色节点向上传染。</a:t>
            </a:r>
            <a:r>
              <a:rPr lang="en-US" altLang="zh-CN" sz="3200" dirty="0" smtClean="0"/>
              <a:t>(</a:t>
            </a:r>
            <a:r>
              <a:rPr lang="zh-CN" altLang="en-US" sz="3200" dirty="0" smtClean="0"/>
              <a:t>插入节点</a:t>
            </a:r>
            <a:r>
              <a:rPr lang="en-US" altLang="zh-CN" sz="3200" dirty="0" smtClean="0"/>
              <a:t>4)</a:t>
            </a:r>
            <a:endParaRPr lang="zh-CN" altLang="en-US" sz="3200" dirty="0"/>
          </a:p>
        </p:txBody>
      </p:sp>
      <p:pic>
        <p:nvPicPr>
          <p:cNvPr id="4" name="内容占位符 3"/>
          <p:cNvPicPr>
            <a:picLocks noGrp="1" noChangeAspect="1"/>
          </p:cNvPicPr>
          <p:nvPr>
            <p:ph idx="1"/>
          </p:nvPr>
        </p:nvPicPr>
        <p:blipFill>
          <a:blip r:embed="rId2"/>
          <a:stretch>
            <a:fillRect/>
          </a:stretch>
        </p:blipFill>
        <p:spPr>
          <a:xfrm>
            <a:off x="467625" y="955964"/>
            <a:ext cx="5600666" cy="5357780"/>
          </a:xfrm>
          <a:prstGeom prst="rect">
            <a:avLst/>
          </a:prstGeom>
        </p:spPr>
      </p:pic>
      <p:pic>
        <p:nvPicPr>
          <p:cNvPr id="5" name="图片 4"/>
          <p:cNvPicPr>
            <a:picLocks noChangeAspect="1"/>
          </p:cNvPicPr>
          <p:nvPr/>
        </p:nvPicPr>
        <p:blipFill>
          <a:blip r:embed="rId3"/>
          <a:stretch>
            <a:fillRect/>
          </a:stretch>
        </p:blipFill>
        <p:spPr>
          <a:xfrm>
            <a:off x="6438866" y="955964"/>
            <a:ext cx="5285509" cy="5068890"/>
          </a:xfrm>
          <a:prstGeom prst="rect">
            <a:avLst/>
          </a:prstGeom>
        </p:spPr>
      </p:pic>
    </p:spTree>
    <p:extLst>
      <p:ext uri="{BB962C8B-B14F-4D97-AF65-F5344CB8AC3E}">
        <p14:creationId xmlns:p14="http://schemas.microsoft.com/office/powerpoint/2010/main" val="29829784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348756" y="836621"/>
            <a:ext cx="5200689" cy="4982288"/>
          </a:xfrm>
          <a:prstGeom prst="rect">
            <a:avLst/>
          </a:prstGeom>
        </p:spPr>
      </p:pic>
      <p:pic>
        <p:nvPicPr>
          <p:cNvPr id="5" name="图片 4"/>
          <p:cNvPicPr>
            <a:picLocks noChangeAspect="1"/>
          </p:cNvPicPr>
          <p:nvPr/>
        </p:nvPicPr>
        <p:blipFill>
          <a:blip r:embed="rId3"/>
          <a:stretch>
            <a:fillRect/>
          </a:stretch>
        </p:blipFill>
        <p:spPr>
          <a:xfrm>
            <a:off x="5978936" y="836621"/>
            <a:ext cx="5502526" cy="4497379"/>
          </a:xfrm>
          <a:prstGeom prst="rect">
            <a:avLst/>
          </a:prstGeom>
        </p:spPr>
      </p:pic>
    </p:spTree>
    <p:extLst>
      <p:ext uri="{BB962C8B-B14F-4D97-AF65-F5344CB8AC3E}">
        <p14:creationId xmlns:p14="http://schemas.microsoft.com/office/powerpoint/2010/main" val="120455134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405595"/>
            <a:ext cx="5167744" cy="4225838"/>
          </a:xfrm>
          <a:prstGeom prst="rect">
            <a:avLst/>
          </a:prstGeom>
        </p:spPr>
      </p:pic>
      <p:pic>
        <p:nvPicPr>
          <p:cNvPr id="3" name="图片 2"/>
          <p:cNvPicPr>
            <a:picLocks noChangeAspect="1"/>
          </p:cNvPicPr>
          <p:nvPr/>
        </p:nvPicPr>
        <p:blipFill>
          <a:blip r:embed="rId3"/>
          <a:stretch>
            <a:fillRect/>
          </a:stretch>
        </p:blipFill>
        <p:spPr>
          <a:xfrm>
            <a:off x="5736684" y="1405595"/>
            <a:ext cx="6069731" cy="3568188"/>
          </a:xfrm>
          <a:prstGeom prst="rect">
            <a:avLst/>
          </a:prstGeom>
        </p:spPr>
      </p:pic>
    </p:spTree>
    <p:extLst>
      <p:ext uri="{BB962C8B-B14F-4D97-AF65-F5344CB8AC3E}">
        <p14:creationId xmlns:p14="http://schemas.microsoft.com/office/powerpoint/2010/main" val="100219426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38545"/>
            <a:ext cx="10515600" cy="1209514"/>
          </a:xfrm>
        </p:spPr>
        <p:txBody>
          <a:bodyPr>
            <a:normAutofit fontScale="90000"/>
          </a:bodyPr>
          <a:lstStyle/>
          <a:p>
            <a:r>
              <a:rPr lang="zh-CN" altLang="en-US" dirty="0" smtClean="0"/>
              <a:t>删除</a:t>
            </a:r>
            <a:r>
              <a:rPr lang="en-US" altLang="zh-CN" dirty="0" smtClean="0"/>
              <a:t>:</a:t>
            </a:r>
            <a:br>
              <a:rPr lang="en-US" altLang="zh-CN" dirty="0" smtClean="0"/>
            </a:br>
            <a:r>
              <a:rPr lang="zh-CN" altLang="en-US" sz="2700" dirty="0" smtClean="0"/>
              <a:t>删除</a:t>
            </a:r>
            <a:r>
              <a:rPr lang="zh-CN" altLang="en-US" sz="2700" dirty="0"/>
              <a:t>需先找到“替代点”来替代删除</a:t>
            </a:r>
            <a:r>
              <a:rPr lang="zh-CN" altLang="en-US" sz="2700" dirty="0" smtClean="0"/>
              <a:t>点</a:t>
            </a:r>
            <a:r>
              <a:rPr lang="zh-CN" altLang="en-US" sz="2700" dirty="0"/>
              <a:t>，</a:t>
            </a:r>
            <a:r>
              <a:rPr lang="zh-CN" altLang="en-US" sz="2700" dirty="0" smtClean="0"/>
              <a:t>而真正呗删除的位置是</a:t>
            </a:r>
            <a:r>
              <a:rPr lang="zh-CN" altLang="en-US" sz="2700" dirty="0"/>
              <a:t>替代</a:t>
            </a:r>
            <a:r>
              <a:rPr lang="zh-CN" altLang="en-US" sz="2700" dirty="0" smtClean="0"/>
              <a:t>点。</a:t>
            </a:r>
            <a:r>
              <a:rPr lang="en-US" altLang="zh-CN" sz="2700" dirty="0" smtClean="0"/>
              <a:t/>
            </a:r>
            <a:br>
              <a:rPr lang="en-US" altLang="zh-CN" sz="2700" dirty="0" smtClean="0"/>
            </a:br>
            <a:r>
              <a:rPr lang="zh-CN" altLang="en-US" sz="2700" dirty="0" smtClean="0"/>
              <a:t>查找“替代点”的方法：左子树的最右节点 或 右子树的最左节点。</a:t>
            </a:r>
            <a:endParaRPr lang="zh-CN" altLang="en-US" sz="2700" dirty="0"/>
          </a:p>
        </p:txBody>
      </p:sp>
      <p:pic>
        <p:nvPicPr>
          <p:cNvPr id="25" name="图片 24"/>
          <p:cNvPicPr>
            <a:picLocks noChangeAspect="1"/>
          </p:cNvPicPr>
          <p:nvPr/>
        </p:nvPicPr>
        <p:blipFill>
          <a:blip r:embed="rId2"/>
          <a:stretch>
            <a:fillRect/>
          </a:stretch>
        </p:blipFill>
        <p:spPr>
          <a:xfrm>
            <a:off x="437295" y="1625150"/>
            <a:ext cx="6198410" cy="2240268"/>
          </a:xfrm>
          <a:prstGeom prst="rect">
            <a:avLst/>
          </a:prstGeom>
        </p:spPr>
      </p:pic>
      <p:pic>
        <p:nvPicPr>
          <p:cNvPr id="27" name="图片 26"/>
          <p:cNvPicPr>
            <a:picLocks noChangeAspect="1"/>
          </p:cNvPicPr>
          <p:nvPr/>
        </p:nvPicPr>
        <p:blipFill rotWithShape="1">
          <a:blip r:embed="rId3"/>
          <a:srcRect l="410" t="-259" r="-1" b="-1"/>
          <a:stretch/>
        </p:blipFill>
        <p:spPr>
          <a:xfrm>
            <a:off x="7158446" y="2403567"/>
            <a:ext cx="4233454" cy="2521130"/>
          </a:xfrm>
          <a:prstGeom prst="rect">
            <a:avLst/>
          </a:prstGeom>
        </p:spPr>
      </p:pic>
      <p:pic>
        <p:nvPicPr>
          <p:cNvPr id="3" name="图片 2"/>
          <p:cNvPicPr>
            <a:picLocks noChangeAspect="1"/>
          </p:cNvPicPr>
          <p:nvPr/>
        </p:nvPicPr>
        <p:blipFill>
          <a:blip r:embed="rId4"/>
          <a:stretch>
            <a:fillRect/>
          </a:stretch>
        </p:blipFill>
        <p:spPr>
          <a:xfrm>
            <a:off x="1219200" y="3962400"/>
            <a:ext cx="4876800" cy="2895600"/>
          </a:xfrm>
          <a:prstGeom prst="rect">
            <a:avLst/>
          </a:prstGeom>
        </p:spPr>
      </p:pic>
    </p:spTree>
    <p:extLst>
      <p:ext uri="{BB962C8B-B14F-4D97-AF65-F5344CB8AC3E}">
        <p14:creationId xmlns:p14="http://schemas.microsoft.com/office/powerpoint/2010/main" val="118914544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874397" y="2694607"/>
            <a:ext cx="2351239" cy="523220"/>
          </a:xfrm>
          <a:prstGeom prst="rect">
            <a:avLst/>
          </a:prstGeom>
          <a:noFill/>
        </p:spPr>
        <p:txBody>
          <a:bodyPr wrap="square" rtlCol="0">
            <a:spAutoFit/>
          </a:bodyPr>
          <a:lstStyle/>
          <a:p>
            <a:r>
              <a:rPr lang="zh-CN" altLang="en-US" sz="2800" b="1" dirty="0" smtClean="0">
                <a:solidFill>
                  <a:srgbClr val="FF0000"/>
                </a:solidFill>
              </a:rPr>
              <a:t>转为</a:t>
            </a:r>
            <a:r>
              <a:rPr lang="en-US" altLang="zh-CN" sz="2800" b="1" dirty="0" smtClean="0">
                <a:solidFill>
                  <a:srgbClr val="FF0000"/>
                </a:solidFill>
              </a:rPr>
              <a:t>3</a:t>
            </a:r>
            <a:r>
              <a:rPr lang="en-US" altLang="zh-CN" sz="2800" b="1" dirty="0">
                <a:solidFill>
                  <a:srgbClr val="FF0000"/>
                </a:solidFill>
              </a:rPr>
              <a:t>.</a:t>
            </a:r>
            <a:r>
              <a:rPr lang="en-US" altLang="zh-CN" sz="2800" b="1" dirty="0" smtClean="0">
                <a:solidFill>
                  <a:srgbClr val="FF0000"/>
                </a:solidFill>
              </a:rPr>
              <a:t>3</a:t>
            </a:r>
            <a:r>
              <a:rPr lang="zh-CN" altLang="en-US" sz="2800" b="1" dirty="0" smtClean="0">
                <a:solidFill>
                  <a:srgbClr val="FF0000"/>
                </a:solidFill>
              </a:rPr>
              <a:t>情况</a:t>
            </a:r>
            <a:endParaRPr lang="zh-CN" altLang="en-US" sz="2800" b="1" dirty="0">
              <a:solidFill>
                <a:srgbClr val="FF0000"/>
              </a:solidFill>
            </a:endParaRPr>
          </a:p>
        </p:txBody>
      </p:sp>
      <p:sp>
        <p:nvSpPr>
          <p:cNvPr id="15" name="文本框 14"/>
          <p:cNvSpPr txBox="1"/>
          <p:nvPr/>
        </p:nvSpPr>
        <p:spPr>
          <a:xfrm>
            <a:off x="9011086" y="4237403"/>
            <a:ext cx="2879367" cy="523220"/>
          </a:xfrm>
          <a:prstGeom prst="rect">
            <a:avLst/>
          </a:prstGeom>
          <a:noFill/>
        </p:spPr>
        <p:txBody>
          <a:bodyPr wrap="square" rtlCol="0">
            <a:spAutoFit/>
          </a:bodyPr>
          <a:lstStyle/>
          <a:p>
            <a:r>
              <a:rPr lang="zh-CN" altLang="en-US" sz="2800" b="1" dirty="0" smtClean="0">
                <a:solidFill>
                  <a:srgbClr val="FF0000"/>
                </a:solidFill>
              </a:rPr>
              <a:t>之后直接删除 </a:t>
            </a:r>
            <a:r>
              <a:rPr lang="en-US" altLang="zh-CN" sz="2800" b="1" dirty="0" smtClean="0">
                <a:solidFill>
                  <a:srgbClr val="FF0000"/>
                </a:solidFill>
              </a:rPr>
              <a:t>N</a:t>
            </a:r>
            <a:endParaRPr lang="zh-CN" altLang="en-US" sz="2800" b="1" dirty="0">
              <a:solidFill>
                <a:srgbClr val="FF0000"/>
              </a:solidFill>
            </a:endParaRPr>
          </a:p>
        </p:txBody>
      </p:sp>
      <p:pic>
        <p:nvPicPr>
          <p:cNvPr id="17" name="图片 16"/>
          <p:cNvPicPr>
            <a:picLocks noChangeAspect="1"/>
          </p:cNvPicPr>
          <p:nvPr/>
        </p:nvPicPr>
        <p:blipFill>
          <a:blip r:embed="rId2"/>
          <a:stretch>
            <a:fillRect/>
          </a:stretch>
        </p:blipFill>
        <p:spPr>
          <a:xfrm>
            <a:off x="22079" y="3313276"/>
            <a:ext cx="6281736" cy="2997470"/>
          </a:xfrm>
          <a:prstGeom prst="rect">
            <a:avLst/>
          </a:prstGeom>
        </p:spPr>
      </p:pic>
      <p:pic>
        <p:nvPicPr>
          <p:cNvPr id="18" name="图片 17"/>
          <p:cNvPicPr>
            <a:picLocks noChangeAspect="1"/>
          </p:cNvPicPr>
          <p:nvPr/>
        </p:nvPicPr>
        <p:blipFill>
          <a:blip r:embed="rId3"/>
          <a:stretch>
            <a:fillRect/>
          </a:stretch>
        </p:blipFill>
        <p:spPr>
          <a:xfrm>
            <a:off x="5553075" y="1374708"/>
            <a:ext cx="6638925" cy="2876550"/>
          </a:xfrm>
          <a:prstGeom prst="rect">
            <a:avLst/>
          </a:prstGeom>
        </p:spPr>
      </p:pic>
      <p:pic>
        <p:nvPicPr>
          <p:cNvPr id="19" name="图片 18"/>
          <p:cNvPicPr>
            <a:picLocks noChangeAspect="1"/>
          </p:cNvPicPr>
          <p:nvPr/>
        </p:nvPicPr>
        <p:blipFill>
          <a:blip r:embed="rId4"/>
          <a:stretch>
            <a:fillRect/>
          </a:stretch>
        </p:blipFill>
        <p:spPr>
          <a:xfrm>
            <a:off x="0" y="54810"/>
            <a:ext cx="5779509" cy="2639797"/>
          </a:xfrm>
          <a:prstGeom prst="rect">
            <a:avLst/>
          </a:prstGeom>
        </p:spPr>
      </p:pic>
      <p:sp>
        <p:nvSpPr>
          <p:cNvPr id="20" name="文本框 19"/>
          <p:cNvSpPr txBox="1"/>
          <p:nvPr/>
        </p:nvSpPr>
        <p:spPr>
          <a:xfrm>
            <a:off x="2889754" y="6329524"/>
            <a:ext cx="2879367" cy="523220"/>
          </a:xfrm>
          <a:prstGeom prst="rect">
            <a:avLst/>
          </a:prstGeom>
          <a:noFill/>
        </p:spPr>
        <p:txBody>
          <a:bodyPr wrap="square" rtlCol="0">
            <a:spAutoFit/>
          </a:bodyPr>
          <a:lstStyle/>
          <a:p>
            <a:r>
              <a:rPr lang="zh-CN" altLang="en-US" sz="2800" b="1" dirty="0" smtClean="0">
                <a:solidFill>
                  <a:srgbClr val="FF0000"/>
                </a:solidFill>
              </a:rPr>
              <a:t>之后直接删除 </a:t>
            </a:r>
            <a:r>
              <a:rPr lang="en-US" altLang="zh-CN" sz="2800" b="1" dirty="0" smtClean="0">
                <a:solidFill>
                  <a:srgbClr val="FF0000"/>
                </a:solidFill>
              </a:rPr>
              <a:t>N</a:t>
            </a:r>
            <a:endParaRPr lang="zh-CN" altLang="en-US" sz="2800" b="1" dirty="0">
              <a:solidFill>
                <a:srgbClr val="FF0000"/>
              </a:solidFill>
            </a:endParaRPr>
          </a:p>
        </p:txBody>
      </p:sp>
    </p:spTree>
    <p:extLst>
      <p:ext uri="{BB962C8B-B14F-4D97-AF65-F5344CB8AC3E}">
        <p14:creationId xmlns:p14="http://schemas.microsoft.com/office/powerpoint/2010/main" val="18552060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428979" y="138550"/>
            <a:ext cx="6722773" cy="3214255"/>
          </a:xfrm>
          <a:prstGeom prst="rect">
            <a:avLst/>
          </a:prstGeom>
        </p:spPr>
      </p:pic>
      <p:pic>
        <p:nvPicPr>
          <p:cNvPr id="10" name="图片 9"/>
          <p:cNvPicPr>
            <a:picLocks noChangeAspect="1"/>
          </p:cNvPicPr>
          <p:nvPr/>
        </p:nvPicPr>
        <p:blipFill>
          <a:blip r:embed="rId3"/>
          <a:stretch>
            <a:fillRect/>
          </a:stretch>
        </p:blipFill>
        <p:spPr>
          <a:xfrm>
            <a:off x="5349616" y="3352805"/>
            <a:ext cx="6661408" cy="3144977"/>
          </a:xfrm>
          <a:prstGeom prst="rect">
            <a:avLst/>
          </a:prstGeom>
        </p:spPr>
      </p:pic>
      <p:sp>
        <p:nvSpPr>
          <p:cNvPr id="11" name="文本框 10"/>
          <p:cNvSpPr txBox="1"/>
          <p:nvPr/>
        </p:nvSpPr>
        <p:spPr>
          <a:xfrm>
            <a:off x="8783782" y="5586635"/>
            <a:ext cx="2175163" cy="523220"/>
          </a:xfrm>
          <a:prstGeom prst="rect">
            <a:avLst/>
          </a:prstGeom>
          <a:noFill/>
        </p:spPr>
        <p:txBody>
          <a:bodyPr wrap="square" rtlCol="0">
            <a:spAutoFit/>
          </a:bodyPr>
          <a:lstStyle/>
          <a:p>
            <a:r>
              <a:rPr lang="zh-CN" altLang="en-US" sz="2800" b="1" dirty="0" smtClean="0">
                <a:solidFill>
                  <a:srgbClr val="FF0000"/>
                </a:solidFill>
              </a:rPr>
              <a:t>变成</a:t>
            </a:r>
            <a:r>
              <a:rPr lang="en-US" altLang="zh-CN" sz="2800" b="1" dirty="0" smtClean="0">
                <a:solidFill>
                  <a:srgbClr val="FF0000"/>
                </a:solidFill>
              </a:rPr>
              <a:t>3.4</a:t>
            </a:r>
            <a:r>
              <a:rPr lang="zh-CN" altLang="en-US" sz="2800" b="1" dirty="0" smtClean="0">
                <a:solidFill>
                  <a:srgbClr val="FF0000"/>
                </a:solidFill>
              </a:rPr>
              <a:t>类型</a:t>
            </a:r>
            <a:endParaRPr lang="zh-CN" altLang="en-US" sz="2800" b="1" dirty="0">
              <a:solidFill>
                <a:srgbClr val="FF0000"/>
              </a:solidFill>
            </a:endParaRPr>
          </a:p>
        </p:txBody>
      </p:sp>
    </p:spTree>
    <p:extLst>
      <p:ext uri="{BB962C8B-B14F-4D97-AF65-F5344CB8AC3E}">
        <p14:creationId xmlns:p14="http://schemas.microsoft.com/office/powerpoint/2010/main" val="205886618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红黑树应用</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a:t>
            </a:r>
            <a:r>
              <a:rPr lang="zh-CN" altLang="en-US" dirty="0" smtClean="0"/>
              <a:t>、</a:t>
            </a:r>
            <a:r>
              <a:rPr lang="en-US" altLang="zh-CN" dirty="0" smtClean="0"/>
              <a:t>C++</a:t>
            </a:r>
            <a:r>
              <a:rPr lang="zh-CN" altLang="en-US" dirty="0" smtClean="0"/>
              <a:t>的</a:t>
            </a:r>
            <a:r>
              <a:rPr lang="en-US" altLang="zh-CN" dirty="0" err="1" smtClean="0"/>
              <a:t>STL</a:t>
            </a:r>
            <a:r>
              <a:rPr lang="zh-CN" altLang="en-US" dirty="0" smtClean="0"/>
              <a:t>里的</a:t>
            </a:r>
            <a:r>
              <a:rPr lang="en-US" altLang="zh-CN" dirty="0" smtClean="0"/>
              <a:t>set</a:t>
            </a:r>
            <a:r>
              <a:rPr lang="zh-CN" altLang="en-US" dirty="0" smtClean="0"/>
              <a:t>、</a:t>
            </a:r>
            <a:r>
              <a:rPr lang="en-US" altLang="zh-CN" dirty="0" smtClean="0"/>
              <a:t>map</a:t>
            </a:r>
            <a:r>
              <a:rPr lang="zh-CN" altLang="en-US" dirty="0" smtClean="0"/>
              <a:t>；</a:t>
            </a:r>
            <a:endParaRPr lang="en-US" altLang="zh-CN" dirty="0" smtClean="0"/>
          </a:p>
          <a:p>
            <a:pPr marL="0" indent="0">
              <a:buNone/>
            </a:pPr>
            <a:r>
              <a:rPr lang="en-US" altLang="zh-CN" dirty="0" smtClean="0"/>
              <a:t>2</a:t>
            </a:r>
            <a:r>
              <a:rPr lang="zh-CN" altLang="en-US" dirty="0" smtClean="0"/>
              <a:t>、</a:t>
            </a:r>
            <a:r>
              <a:rPr lang="en-US" altLang="zh-CN" dirty="0" smtClean="0"/>
              <a:t>Linux</a:t>
            </a:r>
            <a:r>
              <a:rPr lang="zh-CN" altLang="en-US" dirty="0" smtClean="0"/>
              <a:t>的</a:t>
            </a:r>
            <a:r>
              <a:rPr lang="en-US" altLang="zh-CN" dirty="0" err="1" smtClean="0"/>
              <a:t>epoll</a:t>
            </a:r>
            <a:endParaRPr lang="zh-CN" altLang="en-US" dirty="0"/>
          </a:p>
        </p:txBody>
      </p:sp>
    </p:spTree>
    <p:extLst>
      <p:ext uri="{BB962C8B-B14F-4D97-AF65-F5344CB8AC3E}">
        <p14:creationId xmlns:p14="http://schemas.microsoft.com/office/powerpoint/2010/main" val="317772550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 </a:t>
            </a:r>
            <a:r>
              <a:rPr lang="zh-CN" altLang="en-US" dirty="0" smtClean="0"/>
              <a:t>树</a:t>
            </a:r>
            <a:endParaRPr lang="zh-CN" altLang="en-US" dirty="0"/>
          </a:p>
        </p:txBody>
      </p:sp>
      <p:sp>
        <p:nvSpPr>
          <p:cNvPr id="3" name="内容占位符 2"/>
          <p:cNvSpPr>
            <a:spLocks noGrp="1"/>
          </p:cNvSpPr>
          <p:nvPr>
            <p:ph idx="1"/>
          </p:nvPr>
        </p:nvSpPr>
        <p:spPr>
          <a:xfrm>
            <a:off x="838199" y="1825625"/>
            <a:ext cx="10617485" cy="4351338"/>
          </a:xfrm>
        </p:spPr>
        <p:txBody>
          <a:bodyPr/>
          <a:lstStyle/>
          <a:p>
            <a:pPr marL="0" indent="0">
              <a:buNone/>
            </a:pPr>
            <a:r>
              <a:rPr lang="zh-CN" altLang="en-US" dirty="0" smtClean="0"/>
              <a:t>条件：</a:t>
            </a:r>
          </a:p>
          <a:p>
            <a:pPr marL="0" indent="0">
              <a:buNone/>
            </a:pPr>
            <a:r>
              <a:rPr lang="en-US" altLang="zh-CN" dirty="0" smtClean="0"/>
              <a:t>1</a:t>
            </a:r>
            <a:r>
              <a:rPr lang="zh-CN" altLang="en-US" dirty="0" smtClean="0"/>
              <a:t>、根节点至少有两个子节点 </a:t>
            </a:r>
          </a:p>
          <a:p>
            <a:pPr marL="0" indent="0">
              <a:buNone/>
            </a:pPr>
            <a:r>
              <a:rPr lang="en-US" altLang="zh-CN" dirty="0" smtClean="0"/>
              <a:t>2</a:t>
            </a:r>
            <a:r>
              <a:rPr lang="zh-CN" altLang="en-US" dirty="0" smtClean="0"/>
              <a:t>、每个节点有</a:t>
            </a:r>
            <a:r>
              <a:rPr lang="en-US" altLang="zh-CN" dirty="0" smtClean="0"/>
              <a:t>M-1</a:t>
            </a:r>
            <a:r>
              <a:rPr lang="zh-CN" altLang="en-US" dirty="0" smtClean="0"/>
              <a:t>个</a:t>
            </a:r>
            <a:r>
              <a:rPr lang="en-US" altLang="zh-CN" dirty="0" smtClean="0"/>
              <a:t>key</a:t>
            </a:r>
            <a:r>
              <a:rPr lang="zh-CN" altLang="en-US" dirty="0" smtClean="0"/>
              <a:t>，并且以升序排列 </a:t>
            </a:r>
          </a:p>
          <a:p>
            <a:pPr marL="0" indent="0">
              <a:buNone/>
            </a:pPr>
            <a:r>
              <a:rPr lang="en-US" altLang="zh-CN" dirty="0" smtClean="0"/>
              <a:t>3</a:t>
            </a:r>
            <a:r>
              <a:rPr lang="zh-CN" altLang="en-US" dirty="0" smtClean="0"/>
              <a:t>、位于</a:t>
            </a:r>
            <a:r>
              <a:rPr lang="en-US" altLang="zh-CN" dirty="0" smtClean="0"/>
              <a:t>M-1</a:t>
            </a:r>
            <a:r>
              <a:rPr lang="zh-CN" altLang="en-US" dirty="0" smtClean="0"/>
              <a:t>和</a:t>
            </a:r>
            <a:r>
              <a:rPr lang="en-US" altLang="zh-CN" dirty="0" smtClean="0"/>
              <a:t>M key</a:t>
            </a:r>
            <a:r>
              <a:rPr lang="zh-CN" altLang="en-US" dirty="0" smtClean="0"/>
              <a:t>的子节点的值位于</a:t>
            </a:r>
            <a:r>
              <a:rPr lang="en-US" altLang="zh-CN" dirty="0" smtClean="0"/>
              <a:t>M-1 </a:t>
            </a:r>
            <a:r>
              <a:rPr lang="zh-CN" altLang="en-US" dirty="0" smtClean="0"/>
              <a:t>和</a:t>
            </a:r>
            <a:r>
              <a:rPr lang="en-US" altLang="zh-CN" dirty="0" smtClean="0"/>
              <a:t>M key</a:t>
            </a:r>
            <a:r>
              <a:rPr lang="zh-CN" altLang="en-US" dirty="0" smtClean="0"/>
              <a:t>对应的</a:t>
            </a:r>
            <a:r>
              <a:rPr lang="en-US" altLang="zh-CN" dirty="0" smtClean="0"/>
              <a:t>Value</a:t>
            </a:r>
            <a:r>
              <a:rPr lang="zh-CN" altLang="en-US" dirty="0" smtClean="0"/>
              <a:t>之间 </a:t>
            </a:r>
          </a:p>
          <a:p>
            <a:pPr marL="0" indent="0">
              <a:buNone/>
            </a:pPr>
            <a:r>
              <a:rPr lang="en-US" altLang="zh-CN" dirty="0" smtClean="0"/>
              <a:t>4</a:t>
            </a:r>
            <a:r>
              <a:rPr lang="zh-CN" altLang="en-US" dirty="0" smtClean="0"/>
              <a:t>、其它节点至少有</a:t>
            </a:r>
            <a:r>
              <a:rPr lang="en-US" altLang="zh-CN" dirty="0" smtClean="0"/>
              <a:t>M/2</a:t>
            </a:r>
            <a:r>
              <a:rPr lang="zh-CN" altLang="en-US" dirty="0" smtClean="0"/>
              <a:t>个子节点 </a:t>
            </a:r>
          </a:p>
          <a:p>
            <a:pPr marL="0" indent="0">
              <a:buNone/>
            </a:pPr>
            <a:r>
              <a:rPr lang="en-US" altLang="zh-CN" dirty="0" smtClean="0"/>
              <a:t>5</a:t>
            </a:r>
            <a:r>
              <a:rPr lang="zh-CN" altLang="en-US" dirty="0" smtClean="0"/>
              <a:t>、所有叶子节点都在同一层 </a:t>
            </a:r>
          </a:p>
          <a:p>
            <a:pPr marL="0" indent="0">
              <a:buNone/>
            </a:pPr>
            <a:endParaRPr lang="zh-CN" altLang="en-US" dirty="0"/>
          </a:p>
        </p:txBody>
      </p:sp>
    </p:spTree>
    <p:extLst>
      <p:ext uri="{BB962C8B-B14F-4D97-AF65-F5344CB8AC3E}">
        <p14:creationId xmlns:p14="http://schemas.microsoft.com/office/powerpoint/2010/main" val="298625543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89872" y="739740"/>
            <a:ext cx="11713241" cy="5024062"/>
          </a:xfrm>
          <a:prstGeom prst="rect">
            <a:avLst/>
          </a:prstGeom>
        </p:spPr>
      </p:pic>
    </p:spTree>
    <p:extLst>
      <p:ext uri="{BB962C8B-B14F-4D97-AF65-F5344CB8AC3E}">
        <p14:creationId xmlns:p14="http://schemas.microsoft.com/office/powerpoint/2010/main" val="268891861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r="4538" b="54011"/>
          <a:stretch/>
        </p:blipFill>
        <p:spPr>
          <a:xfrm>
            <a:off x="396307" y="123824"/>
            <a:ext cx="11049103" cy="6610700"/>
          </a:xfrm>
          <a:prstGeom prst="rect">
            <a:avLst/>
          </a:prstGeom>
        </p:spPr>
      </p:pic>
    </p:spTree>
    <p:extLst>
      <p:ext uri="{BB962C8B-B14F-4D97-AF65-F5344CB8AC3E}">
        <p14:creationId xmlns:p14="http://schemas.microsoft.com/office/powerpoint/2010/main" val="1721649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ctr"/>
            <a:r>
              <a:rPr lang="zh-CN" altLang="en-US" dirty="0" smtClean="0"/>
              <a:t>数据结构的基本操作</a:t>
            </a:r>
            <a:endParaRPr lang="zh-CN" altLang="en-US" dirty="0"/>
          </a:p>
        </p:txBody>
      </p:sp>
      <p:sp>
        <p:nvSpPr>
          <p:cNvPr id="3" name="内容占位符 2"/>
          <p:cNvSpPr>
            <a:spLocks noGrp="1"/>
          </p:cNvSpPr>
          <p:nvPr>
            <p:ph idx="1"/>
          </p:nvPr>
        </p:nvSpPr>
        <p:spPr>
          <a:xfrm>
            <a:off x="838200" y="1825625"/>
            <a:ext cx="10515600" cy="3941191"/>
          </a:xfrm>
        </p:spPr>
        <p:txBody>
          <a:bodyPr/>
          <a:lstStyle/>
          <a:p>
            <a:pPr marL="0" indent="0">
              <a:buNone/>
            </a:pPr>
            <a:r>
              <a:rPr lang="en-US" altLang="zh-CN" dirty="0" smtClean="0"/>
              <a:t>1</a:t>
            </a:r>
            <a:r>
              <a:rPr lang="zh-CN" altLang="en-US" dirty="0" smtClean="0"/>
              <a:t>、建 </a:t>
            </a:r>
            <a:r>
              <a:rPr lang="en-US" altLang="zh-CN" dirty="0" smtClean="0"/>
              <a:t>create</a:t>
            </a:r>
          </a:p>
          <a:p>
            <a:pPr marL="0" indent="0">
              <a:buNone/>
            </a:pPr>
            <a:r>
              <a:rPr lang="en-US" altLang="zh-CN" dirty="0" smtClean="0"/>
              <a:t>2</a:t>
            </a:r>
            <a:r>
              <a:rPr lang="zh-CN" altLang="en-US" dirty="0" smtClean="0"/>
              <a:t>、增 </a:t>
            </a:r>
            <a:r>
              <a:rPr lang="en-US" altLang="zh-CN" dirty="0" smtClean="0"/>
              <a:t>insert</a:t>
            </a:r>
            <a:r>
              <a:rPr lang="en-US" altLang="zh-CN" dirty="0"/>
              <a:t>/</a:t>
            </a:r>
            <a:r>
              <a:rPr lang="en-US" altLang="zh-CN" dirty="0" smtClean="0"/>
              <a:t>write</a:t>
            </a:r>
          </a:p>
          <a:p>
            <a:pPr marL="0" indent="0">
              <a:buNone/>
            </a:pPr>
            <a:r>
              <a:rPr lang="en-US" altLang="zh-CN" dirty="0" smtClean="0"/>
              <a:t>3</a:t>
            </a:r>
            <a:r>
              <a:rPr lang="zh-CN" altLang="en-US" dirty="0" smtClean="0"/>
              <a:t>、删 </a:t>
            </a:r>
            <a:r>
              <a:rPr lang="en-US" altLang="zh-CN" dirty="0" smtClean="0"/>
              <a:t>delete</a:t>
            </a:r>
          </a:p>
          <a:p>
            <a:pPr marL="0" indent="0">
              <a:buNone/>
            </a:pPr>
            <a:r>
              <a:rPr lang="en-US" altLang="zh-CN" dirty="0" smtClean="0"/>
              <a:t>4</a:t>
            </a:r>
            <a:r>
              <a:rPr lang="zh-CN" altLang="en-US" dirty="0" smtClean="0"/>
              <a:t>、改 </a:t>
            </a:r>
            <a:r>
              <a:rPr lang="en-US" altLang="zh-CN" dirty="0"/>
              <a:t>u</a:t>
            </a:r>
            <a:r>
              <a:rPr lang="en-US" altLang="zh-CN" dirty="0" smtClean="0"/>
              <a:t>pdate</a:t>
            </a:r>
          </a:p>
          <a:p>
            <a:pPr marL="0" indent="0">
              <a:buNone/>
            </a:pPr>
            <a:r>
              <a:rPr lang="en-US" altLang="zh-CN" dirty="0" smtClean="0"/>
              <a:t>5</a:t>
            </a:r>
            <a:r>
              <a:rPr lang="zh-CN" altLang="en-US" dirty="0" smtClean="0"/>
              <a:t>、查 </a:t>
            </a:r>
            <a:r>
              <a:rPr lang="en-US" altLang="zh-CN" dirty="0" smtClean="0"/>
              <a:t>Read</a:t>
            </a:r>
          </a:p>
          <a:p>
            <a:pPr marL="0" indent="0">
              <a:buNone/>
            </a:pPr>
            <a:r>
              <a:rPr lang="en-US" altLang="zh-CN" dirty="0" smtClean="0"/>
              <a:t>6</a:t>
            </a:r>
            <a:r>
              <a:rPr lang="zh-CN" altLang="en-US" dirty="0" smtClean="0"/>
              <a:t>、遍历 </a:t>
            </a:r>
            <a:r>
              <a:rPr lang="en-US" altLang="zh-CN" dirty="0" smtClean="0"/>
              <a:t> traverse</a:t>
            </a:r>
          </a:p>
        </p:txBody>
      </p:sp>
    </p:spTree>
    <p:extLst>
      <p:ext uri="{BB962C8B-B14F-4D97-AF65-F5344CB8AC3E}">
        <p14:creationId xmlns:p14="http://schemas.microsoft.com/office/powerpoint/2010/main" val="274198543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t="45741" r="-128"/>
          <a:stretch/>
        </p:blipFill>
        <p:spPr>
          <a:xfrm>
            <a:off x="758404" y="232608"/>
            <a:ext cx="9844526" cy="6625392"/>
          </a:xfrm>
          <a:prstGeom prst="rect">
            <a:avLst/>
          </a:prstGeom>
        </p:spPr>
      </p:pic>
    </p:spTree>
    <p:extLst>
      <p:ext uri="{BB962C8B-B14F-4D97-AF65-F5344CB8AC3E}">
        <p14:creationId xmlns:p14="http://schemas.microsoft.com/office/powerpoint/2010/main" val="34730662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 </a:t>
            </a:r>
            <a:r>
              <a:rPr lang="zh-CN" altLang="en-US" dirty="0" smtClean="0"/>
              <a:t>树</a:t>
            </a:r>
            <a:endParaRPr lang="zh-CN" altLang="en-US" dirty="0"/>
          </a:p>
        </p:txBody>
      </p:sp>
      <p:sp>
        <p:nvSpPr>
          <p:cNvPr id="3" name="内容占位符 2"/>
          <p:cNvSpPr>
            <a:spLocks noGrp="1"/>
          </p:cNvSpPr>
          <p:nvPr>
            <p:ph idx="1"/>
          </p:nvPr>
        </p:nvSpPr>
        <p:spPr>
          <a:xfrm>
            <a:off x="838200" y="1825625"/>
            <a:ext cx="10792146" cy="4351338"/>
          </a:xfrm>
        </p:spPr>
        <p:txBody>
          <a:bodyPr/>
          <a:lstStyle/>
          <a:p>
            <a:pPr marL="0" indent="0">
              <a:buNone/>
            </a:pPr>
            <a:r>
              <a:rPr lang="zh-CN" altLang="en-US" dirty="0" smtClean="0"/>
              <a:t>条件：</a:t>
            </a:r>
            <a:endParaRPr lang="en-US" altLang="zh-CN" dirty="0" smtClean="0"/>
          </a:p>
          <a:p>
            <a:pPr marL="0" indent="0">
              <a:buNone/>
            </a:pPr>
            <a:r>
              <a:rPr lang="en-US" altLang="zh-CN" dirty="0" smtClean="0"/>
              <a:t>1</a:t>
            </a:r>
            <a:r>
              <a:rPr lang="zh-CN" altLang="en-US" dirty="0" smtClean="0"/>
              <a:t>、其定义基本与</a:t>
            </a:r>
            <a:r>
              <a:rPr lang="en-US" altLang="zh-CN" dirty="0" smtClean="0"/>
              <a:t>B</a:t>
            </a:r>
            <a:r>
              <a:rPr lang="zh-CN" altLang="en-US" dirty="0" smtClean="0"/>
              <a:t>树同，除了： </a:t>
            </a:r>
          </a:p>
          <a:p>
            <a:pPr marL="0" indent="0">
              <a:buNone/>
            </a:pPr>
            <a:r>
              <a:rPr lang="en-US" altLang="zh-CN" dirty="0" smtClean="0"/>
              <a:t>2</a:t>
            </a:r>
            <a:r>
              <a:rPr lang="zh-CN" altLang="en-US" dirty="0" smtClean="0"/>
              <a:t>、非叶子结点的子树指针与关键字个数相同； </a:t>
            </a:r>
          </a:p>
          <a:p>
            <a:pPr marL="0" indent="0">
              <a:buNone/>
            </a:pPr>
            <a:r>
              <a:rPr lang="en-US" altLang="zh-CN" dirty="0" smtClean="0"/>
              <a:t>3</a:t>
            </a:r>
            <a:r>
              <a:rPr lang="zh-CN" altLang="en-US" dirty="0" smtClean="0"/>
              <a:t>、非叶子结点的子树指针</a:t>
            </a:r>
            <a:r>
              <a:rPr lang="en-US" altLang="zh-CN" dirty="0" smtClean="0"/>
              <a:t>P[</a:t>
            </a:r>
            <a:r>
              <a:rPr lang="en-US" altLang="zh-CN" dirty="0" err="1" smtClean="0"/>
              <a:t>i</a:t>
            </a:r>
            <a:r>
              <a:rPr lang="en-US" altLang="zh-CN" dirty="0" smtClean="0"/>
              <a:t>]</a:t>
            </a:r>
            <a:r>
              <a:rPr lang="zh-CN" altLang="en-US" dirty="0" smtClean="0"/>
              <a:t>，指向关键字值属于</a:t>
            </a:r>
            <a:r>
              <a:rPr lang="en-US" altLang="zh-CN" dirty="0" smtClean="0"/>
              <a:t>[K[</a:t>
            </a:r>
            <a:r>
              <a:rPr lang="en-US" altLang="zh-CN" dirty="0" err="1" smtClean="0"/>
              <a:t>i</a:t>
            </a:r>
            <a:r>
              <a:rPr lang="en-US" altLang="zh-CN" dirty="0" smtClean="0"/>
              <a:t>], K[</a:t>
            </a:r>
            <a:r>
              <a:rPr lang="en-US" altLang="zh-CN" dirty="0" err="1" smtClean="0"/>
              <a:t>i+1</a:t>
            </a:r>
            <a:r>
              <a:rPr lang="en-US" altLang="zh-CN" dirty="0" smtClean="0"/>
              <a:t>])</a:t>
            </a:r>
            <a:r>
              <a:rPr lang="zh-CN" altLang="en-US" dirty="0" smtClean="0"/>
              <a:t>的子树； </a:t>
            </a:r>
          </a:p>
          <a:p>
            <a:pPr marL="0" indent="0">
              <a:buNone/>
            </a:pPr>
            <a:r>
              <a:rPr lang="en-US" altLang="zh-CN" dirty="0" smtClean="0"/>
              <a:t>5</a:t>
            </a:r>
            <a:r>
              <a:rPr lang="zh-CN" altLang="en-US" dirty="0" smtClean="0"/>
              <a:t>、为所有叶子结点增加一个链指针； </a:t>
            </a:r>
          </a:p>
          <a:p>
            <a:pPr marL="0" indent="0">
              <a:buNone/>
            </a:pPr>
            <a:r>
              <a:rPr lang="en-US" altLang="zh-CN" dirty="0" smtClean="0"/>
              <a:t>6</a:t>
            </a:r>
            <a:r>
              <a:rPr lang="zh-CN" altLang="en-US" dirty="0" smtClean="0"/>
              <a:t>、所有关键字都在叶子结点出现；</a:t>
            </a:r>
          </a:p>
          <a:p>
            <a:pPr marL="0" indent="0">
              <a:buNone/>
            </a:pPr>
            <a:endParaRPr lang="zh-CN" altLang="en-US" dirty="0"/>
          </a:p>
        </p:txBody>
      </p:sp>
    </p:spTree>
    <p:extLst>
      <p:ext uri="{BB962C8B-B14F-4D97-AF65-F5344CB8AC3E}">
        <p14:creationId xmlns:p14="http://schemas.microsoft.com/office/powerpoint/2010/main" val="3450929871"/>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441789" y="-72167"/>
            <a:ext cx="10705672" cy="6490840"/>
          </a:xfrm>
          <a:prstGeom prst="rect">
            <a:avLst/>
          </a:prstGeom>
        </p:spPr>
      </p:pic>
    </p:spTree>
    <p:extLst>
      <p:ext uri="{BB962C8B-B14F-4D97-AF65-F5344CB8AC3E}">
        <p14:creationId xmlns:p14="http://schemas.microsoft.com/office/powerpoint/2010/main" val="29603094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B/B+ </a:t>
            </a:r>
            <a:r>
              <a:rPr lang="zh-CN" altLang="en-US" dirty="0" smtClean="0"/>
              <a:t>树应用</a:t>
            </a:r>
            <a:endParaRPr lang="zh-CN" altLang="en-US" dirty="0"/>
          </a:p>
        </p:txBody>
      </p:sp>
      <p:sp>
        <p:nvSpPr>
          <p:cNvPr id="5" name="内容占位符 4"/>
          <p:cNvSpPr>
            <a:spLocks noGrp="1"/>
          </p:cNvSpPr>
          <p:nvPr>
            <p:ph idx="1"/>
          </p:nvPr>
        </p:nvSpPr>
        <p:spPr>
          <a:xfrm>
            <a:off x="838200" y="1825624"/>
            <a:ext cx="10515600" cy="4605997"/>
          </a:xfrm>
        </p:spPr>
        <p:txBody>
          <a:bodyPr>
            <a:normAutofit fontScale="92500" lnSpcReduction="10000"/>
          </a:bodyPr>
          <a:lstStyle/>
          <a:p>
            <a:pPr marL="0" indent="0">
              <a:buNone/>
            </a:pPr>
            <a:r>
              <a:rPr lang="en-US" altLang="zh-CN" dirty="0" smtClean="0"/>
              <a:t>•	Windows</a:t>
            </a:r>
            <a:r>
              <a:rPr lang="zh-CN" altLang="en-US" dirty="0" smtClean="0"/>
              <a:t>：</a:t>
            </a:r>
            <a:r>
              <a:rPr lang="en-US" altLang="zh-CN" dirty="0" err="1" smtClean="0"/>
              <a:t>HPFS</a:t>
            </a:r>
            <a:r>
              <a:rPr lang="zh-CN" altLang="en-US" dirty="0" smtClean="0"/>
              <a:t>文件系统</a:t>
            </a:r>
          </a:p>
          <a:p>
            <a:pPr marL="0" indent="0">
              <a:buNone/>
            </a:pPr>
            <a:r>
              <a:rPr lang="en-US" altLang="zh-CN" dirty="0" smtClean="0"/>
              <a:t>•	Mac</a:t>
            </a:r>
            <a:r>
              <a:rPr lang="zh-CN" altLang="en-US" dirty="0" smtClean="0"/>
              <a:t>：</a:t>
            </a:r>
            <a:r>
              <a:rPr lang="en-US" altLang="zh-CN" dirty="0" smtClean="0"/>
              <a:t>HFS</a:t>
            </a:r>
            <a:r>
              <a:rPr lang="zh-CN" altLang="en-US" dirty="0" smtClean="0"/>
              <a:t>，</a:t>
            </a:r>
            <a:r>
              <a:rPr lang="en-US" altLang="zh-CN" dirty="0" smtClean="0"/>
              <a:t>HFS+</a:t>
            </a:r>
            <a:r>
              <a:rPr lang="zh-CN" altLang="en-US" dirty="0" smtClean="0"/>
              <a:t>文件系统</a:t>
            </a:r>
          </a:p>
          <a:p>
            <a:pPr marL="0" indent="0">
              <a:buNone/>
            </a:pPr>
            <a:r>
              <a:rPr lang="en-US" altLang="zh-CN" dirty="0" smtClean="0"/>
              <a:t>•	Linux</a:t>
            </a:r>
            <a:r>
              <a:rPr lang="zh-CN" altLang="en-US" dirty="0" smtClean="0"/>
              <a:t>：</a:t>
            </a:r>
            <a:r>
              <a:rPr lang="en-US" altLang="zh-CN" dirty="0" err="1" smtClean="0"/>
              <a:t>ResiserFS</a:t>
            </a:r>
            <a:r>
              <a:rPr lang="zh-CN" altLang="en-US" dirty="0" smtClean="0"/>
              <a:t>，</a:t>
            </a:r>
            <a:r>
              <a:rPr lang="en-US" altLang="zh-CN" dirty="0" err="1" smtClean="0"/>
              <a:t>XFS</a:t>
            </a:r>
            <a:r>
              <a:rPr lang="zh-CN" altLang="en-US" dirty="0" smtClean="0"/>
              <a:t>，</a:t>
            </a:r>
            <a:r>
              <a:rPr lang="en-US" altLang="zh-CN" dirty="0" err="1" smtClean="0"/>
              <a:t>Ext3FS</a:t>
            </a:r>
            <a:r>
              <a:rPr lang="zh-CN" altLang="en-US" dirty="0" smtClean="0"/>
              <a:t>，</a:t>
            </a:r>
            <a:r>
              <a:rPr lang="en-US" altLang="zh-CN" dirty="0" err="1" smtClean="0"/>
              <a:t>JFS</a:t>
            </a:r>
            <a:r>
              <a:rPr lang="zh-CN" altLang="en-US" dirty="0" smtClean="0"/>
              <a:t>文件系统</a:t>
            </a:r>
          </a:p>
          <a:p>
            <a:pPr marL="0" indent="0">
              <a:buNone/>
            </a:pPr>
            <a:r>
              <a:rPr lang="en-US" altLang="zh-CN" dirty="0" smtClean="0"/>
              <a:t>•	</a:t>
            </a:r>
            <a:r>
              <a:rPr lang="zh-CN" altLang="en-US" dirty="0" smtClean="0"/>
              <a:t>数据库：</a:t>
            </a:r>
            <a:r>
              <a:rPr lang="en-US" altLang="zh-CN" dirty="0" smtClean="0"/>
              <a:t>ORACLE</a:t>
            </a:r>
            <a:r>
              <a:rPr lang="zh-CN" altLang="en-US" dirty="0" smtClean="0"/>
              <a:t>，</a:t>
            </a:r>
            <a:r>
              <a:rPr lang="en-US" altLang="zh-CN" dirty="0" smtClean="0"/>
              <a:t>MYSQL</a:t>
            </a:r>
            <a:r>
              <a:rPr lang="zh-CN" altLang="en-US" dirty="0" smtClean="0"/>
              <a:t>，</a:t>
            </a:r>
            <a:r>
              <a:rPr lang="en-US" altLang="zh-CN" dirty="0" err="1" smtClean="0"/>
              <a:t>SQLSERVER</a:t>
            </a:r>
            <a:r>
              <a:rPr lang="zh-CN" altLang="en-US" dirty="0" smtClean="0"/>
              <a:t>等中</a:t>
            </a:r>
            <a:endParaRPr lang="en-US" altLang="zh-CN" dirty="0" smtClean="0"/>
          </a:p>
          <a:p>
            <a:pPr marL="0" indent="0">
              <a:buNone/>
            </a:pPr>
            <a:r>
              <a:rPr lang="zh-CN" altLang="en-US" dirty="0" smtClean="0"/>
              <a:t>性能因素：</a:t>
            </a:r>
            <a:endParaRPr lang="en-US" altLang="zh-CN" dirty="0"/>
          </a:p>
          <a:p>
            <a:pPr marL="0" indent="0">
              <a:buNone/>
            </a:pPr>
            <a:r>
              <a:rPr lang="zh-CN" altLang="en-US" dirty="0" smtClean="0"/>
              <a:t>        一般来说，索引本身也很大，不可能全部存储在内存中，因此索引往往以索引文件的形式存储的磁盘上。</a:t>
            </a:r>
            <a:endParaRPr lang="en-US" altLang="zh-CN" dirty="0" smtClean="0"/>
          </a:p>
          <a:p>
            <a:pPr marL="0" indent="0">
              <a:buNone/>
            </a:pPr>
            <a:r>
              <a:rPr lang="zh-CN" altLang="en-US" dirty="0" smtClean="0"/>
              <a:t>        相对于内存存取，</a:t>
            </a:r>
            <a:r>
              <a:rPr lang="en-US" altLang="zh-CN" dirty="0" smtClean="0"/>
              <a:t>I/O</a:t>
            </a:r>
            <a:r>
              <a:rPr lang="zh-CN" altLang="en-US" dirty="0" smtClean="0"/>
              <a:t>存取的消耗要高几个数量级，所以评价一个数据结构作为索引的优劣最重要的指标就是在查找过程中磁盘</a:t>
            </a:r>
            <a:r>
              <a:rPr lang="en-US" altLang="zh-CN" dirty="0" smtClean="0"/>
              <a:t>I/O</a:t>
            </a:r>
            <a:r>
              <a:rPr lang="zh-CN" altLang="en-US" dirty="0" smtClean="0"/>
              <a:t>操作次数的渐进复杂度。换句话说，索引的结构组织要尽量减少查找过程中磁盘</a:t>
            </a:r>
            <a:r>
              <a:rPr lang="en-US" altLang="zh-CN" dirty="0" smtClean="0"/>
              <a:t>I/O</a:t>
            </a:r>
            <a:r>
              <a:rPr lang="zh-CN" altLang="en-US" dirty="0" smtClean="0"/>
              <a:t>的存取次数。</a:t>
            </a:r>
          </a:p>
          <a:p>
            <a:pPr marL="0" indent="0">
              <a:buNone/>
            </a:pPr>
            <a:endParaRPr lang="en-US" altLang="zh-CN" dirty="0" smtClean="0"/>
          </a:p>
        </p:txBody>
      </p:sp>
    </p:spTree>
    <p:extLst>
      <p:ext uri="{BB962C8B-B14F-4D97-AF65-F5344CB8AC3E}">
        <p14:creationId xmlns:p14="http://schemas.microsoft.com/office/powerpoint/2010/main" val="26128940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26725" y="470696"/>
            <a:ext cx="11450306" cy="5899281"/>
          </a:xfrm>
          <a:prstGeom prst="rect">
            <a:avLst/>
          </a:prstGeom>
        </p:spPr>
      </p:pic>
    </p:spTree>
    <p:extLst>
      <p:ext uri="{BB962C8B-B14F-4D97-AF65-F5344CB8AC3E}">
        <p14:creationId xmlns:p14="http://schemas.microsoft.com/office/powerpoint/2010/main" val="6720599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a:stretch>
            <a:fillRect/>
          </a:stretch>
        </p:blipFill>
        <p:spPr>
          <a:xfrm>
            <a:off x="2239766" y="534256"/>
            <a:ext cx="7837938" cy="6249046"/>
          </a:xfrm>
          <a:prstGeom prst="rect">
            <a:avLst/>
          </a:prstGeom>
        </p:spPr>
      </p:pic>
      <p:sp>
        <p:nvSpPr>
          <p:cNvPr id="4" name="矩形 3"/>
          <p:cNvSpPr/>
          <p:nvPr/>
        </p:nvSpPr>
        <p:spPr>
          <a:xfrm>
            <a:off x="5271408" y="30822"/>
            <a:ext cx="1774653" cy="646331"/>
          </a:xfrm>
          <a:prstGeom prst="rect">
            <a:avLst/>
          </a:prstGeom>
        </p:spPr>
        <p:txBody>
          <a:bodyPr wrap="none">
            <a:spAutoFit/>
          </a:bodyPr>
          <a:lstStyle/>
          <a:p>
            <a:r>
              <a:rPr lang="en-US" altLang="zh-CN" sz="3600" dirty="0" err="1" smtClean="0"/>
              <a:t>MyISAM</a:t>
            </a:r>
            <a:endParaRPr lang="zh-CN" altLang="en-US" dirty="0"/>
          </a:p>
        </p:txBody>
      </p:sp>
    </p:spTree>
    <p:extLst>
      <p:ext uri="{BB962C8B-B14F-4D97-AF65-F5344CB8AC3E}">
        <p14:creationId xmlns:p14="http://schemas.microsoft.com/office/powerpoint/2010/main" val="100370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137024" y="-11221"/>
            <a:ext cx="8671389" cy="7239601"/>
          </a:xfrm>
          <a:prstGeom prst="rect">
            <a:avLst/>
          </a:prstGeom>
        </p:spPr>
      </p:pic>
    </p:spTree>
    <p:extLst>
      <p:ext uri="{BB962C8B-B14F-4D97-AF65-F5344CB8AC3E}">
        <p14:creationId xmlns:p14="http://schemas.microsoft.com/office/powerpoint/2010/main" val="25506519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72659"/>
            <a:ext cx="10515600" cy="487630"/>
          </a:xfrm>
        </p:spPr>
        <p:txBody>
          <a:bodyPr>
            <a:normAutofit fontScale="90000"/>
          </a:bodyPr>
          <a:lstStyle/>
          <a:p>
            <a:pPr algn="ctr"/>
            <a:r>
              <a:rPr lang="en-US" altLang="zh-CN" dirty="0" err="1"/>
              <a:t>InnoDB</a:t>
            </a:r>
            <a:endParaRPr lang="zh-CN" altLang="en-US" dirty="0"/>
          </a:p>
        </p:txBody>
      </p:sp>
      <p:pic>
        <p:nvPicPr>
          <p:cNvPr id="5" name="内容占位符 4"/>
          <p:cNvPicPr>
            <a:picLocks noGrp="1" noChangeAspect="1"/>
          </p:cNvPicPr>
          <p:nvPr>
            <p:ph idx="1"/>
          </p:nvPr>
        </p:nvPicPr>
        <p:blipFill>
          <a:blip r:embed="rId2"/>
          <a:stretch>
            <a:fillRect/>
          </a:stretch>
        </p:blipFill>
        <p:spPr>
          <a:xfrm>
            <a:off x="926143" y="760289"/>
            <a:ext cx="10746167" cy="4777482"/>
          </a:xfrm>
          <a:prstGeom prst="rect">
            <a:avLst/>
          </a:prstGeom>
        </p:spPr>
      </p:pic>
    </p:spTree>
    <p:extLst>
      <p:ext uri="{BB962C8B-B14F-4D97-AF65-F5344CB8AC3E}">
        <p14:creationId xmlns:p14="http://schemas.microsoft.com/office/powerpoint/2010/main" val="41947882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706226" y="823467"/>
            <a:ext cx="10114787" cy="4138951"/>
          </a:xfrm>
          <a:prstGeom prst="rect">
            <a:avLst/>
          </a:prstGeom>
        </p:spPr>
      </p:pic>
    </p:spTree>
    <p:extLst>
      <p:ext uri="{BB962C8B-B14F-4D97-AF65-F5344CB8AC3E}">
        <p14:creationId xmlns:p14="http://schemas.microsoft.com/office/powerpoint/2010/main" val="34999292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跳表 </a:t>
            </a:r>
            <a:r>
              <a:rPr lang="en-US" altLang="zh-CN" dirty="0" smtClean="0"/>
              <a:t>Skip list</a:t>
            </a:r>
            <a:endParaRPr lang="zh-CN" altLang="en-US" dirty="0"/>
          </a:p>
        </p:txBody>
      </p:sp>
      <p:sp>
        <p:nvSpPr>
          <p:cNvPr id="3" name="内容占位符 2"/>
          <p:cNvSpPr>
            <a:spLocks noGrp="1"/>
          </p:cNvSpPr>
          <p:nvPr>
            <p:ph idx="1"/>
          </p:nvPr>
        </p:nvSpPr>
        <p:spPr/>
        <p:txBody>
          <a:bodyPr/>
          <a:lstStyle/>
          <a:p>
            <a:pPr marL="0" indent="0">
              <a:buNone/>
            </a:pPr>
            <a:r>
              <a:rPr lang="zh-CN" altLang="en-US" dirty="0" smtClean="0"/>
              <a:t>性质：</a:t>
            </a:r>
          </a:p>
          <a:p>
            <a:pPr marL="0" indent="0">
              <a:buNone/>
            </a:pPr>
            <a:r>
              <a:rPr lang="en-US" altLang="zh-CN" dirty="0" smtClean="0"/>
              <a:t>1</a:t>
            </a:r>
            <a:r>
              <a:rPr lang="zh-CN" altLang="en-US" dirty="0" smtClean="0"/>
              <a:t>、由很多层结构组成</a:t>
            </a:r>
          </a:p>
          <a:p>
            <a:pPr marL="0" indent="0">
              <a:buNone/>
            </a:pPr>
            <a:r>
              <a:rPr lang="en-US" altLang="zh-CN" dirty="0" smtClean="0"/>
              <a:t>2</a:t>
            </a:r>
            <a:r>
              <a:rPr lang="zh-CN" altLang="en-US" dirty="0" smtClean="0"/>
              <a:t>、每一层都是一个有序的链表</a:t>
            </a:r>
          </a:p>
          <a:p>
            <a:pPr marL="0" indent="0">
              <a:buNone/>
            </a:pPr>
            <a:r>
              <a:rPr lang="en-US" altLang="zh-CN" dirty="0" smtClean="0"/>
              <a:t>3</a:t>
            </a:r>
            <a:r>
              <a:rPr lang="zh-CN" altLang="en-US" dirty="0" smtClean="0"/>
              <a:t>、最底层</a:t>
            </a:r>
            <a:r>
              <a:rPr lang="en-US" altLang="zh-CN" dirty="0" smtClean="0"/>
              <a:t>(Level 1)</a:t>
            </a:r>
            <a:r>
              <a:rPr lang="zh-CN" altLang="en-US" dirty="0" smtClean="0"/>
              <a:t>的链表包含所有元素</a:t>
            </a:r>
          </a:p>
          <a:p>
            <a:pPr marL="0" indent="0">
              <a:buNone/>
            </a:pPr>
            <a:r>
              <a:rPr lang="en-US" altLang="zh-CN" dirty="0" smtClean="0"/>
              <a:t>4</a:t>
            </a:r>
            <a:r>
              <a:rPr lang="zh-CN" altLang="en-US" dirty="0" smtClean="0"/>
              <a:t>、如果一个元素出现在 </a:t>
            </a:r>
            <a:r>
              <a:rPr lang="en-US" altLang="zh-CN" dirty="0" smtClean="0"/>
              <a:t>Level </a:t>
            </a:r>
            <a:r>
              <a:rPr lang="en-US" altLang="zh-CN" dirty="0" err="1" smtClean="0"/>
              <a:t>i</a:t>
            </a:r>
            <a:r>
              <a:rPr lang="en-US" altLang="zh-CN" dirty="0" smtClean="0"/>
              <a:t> </a:t>
            </a:r>
            <a:r>
              <a:rPr lang="zh-CN" altLang="en-US" dirty="0" smtClean="0"/>
              <a:t>的链表中，则它在 </a:t>
            </a:r>
            <a:r>
              <a:rPr lang="en-US" altLang="zh-CN" dirty="0" smtClean="0"/>
              <a:t>Level </a:t>
            </a:r>
            <a:r>
              <a:rPr lang="en-US" altLang="zh-CN" dirty="0" err="1" smtClean="0"/>
              <a:t>i</a:t>
            </a:r>
            <a:r>
              <a:rPr lang="en-US" altLang="zh-CN" dirty="0" smtClean="0"/>
              <a:t> </a:t>
            </a:r>
            <a:r>
              <a:rPr lang="zh-CN" altLang="en-US" dirty="0" smtClean="0"/>
              <a:t>之下的链表也都会出现。</a:t>
            </a:r>
          </a:p>
          <a:p>
            <a:pPr marL="0" indent="0">
              <a:buNone/>
            </a:pPr>
            <a:r>
              <a:rPr lang="en-US" altLang="zh-CN" dirty="0" smtClean="0"/>
              <a:t>5</a:t>
            </a:r>
            <a:r>
              <a:rPr lang="zh-CN" altLang="en-US" dirty="0" smtClean="0"/>
              <a:t>、每个节点包含两个指针，一个指向同一链表中的下一个元素，一个指向下面一层的元素。</a:t>
            </a:r>
          </a:p>
          <a:p>
            <a:pPr marL="0" indent="0">
              <a:buNone/>
            </a:pPr>
            <a:endParaRPr lang="zh-CN" altLang="en-US" dirty="0"/>
          </a:p>
        </p:txBody>
      </p:sp>
    </p:spTree>
    <p:extLst>
      <p:ext uri="{BB962C8B-B14F-4D97-AF65-F5344CB8AC3E}">
        <p14:creationId xmlns:p14="http://schemas.microsoft.com/office/powerpoint/2010/main" val="301085732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二叉树 </a:t>
            </a:r>
            <a:r>
              <a:rPr lang="en-US" altLang="zh-CN" dirty="0" err="1" smtClean="0"/>
              <a:t>Bintree</a:t>
            </a:r>
            <a:r>
              <a:rPr lang="en-US" altLang="zh-CN" dirty="0" smtClean="0"/>
              <a:t> </a:t>
            </a:r>
            <a:endParaRPr lang="zh-CN" altLang="en-US" dirty="0"/>
          </a:p>
        </p:txBody>
      </p:sp>
      <p:sp>
        <p:nvSpPr>
          <p:cNvPr id="3" name="内容占位符 2"/>
          <p:cNvSpPr>
            <a:spLocks noGrp="1"/>
          </p:cNvSpPr>
          <p:nvPr>
            <p:ph idx="1"/>
          </p:nvPr>
        </p:nvSpPr>
        <p:spPr/>
        <p:txBody>
          <a:bodyPr/>
          <a:lstStyle/>
          <a:p>
            <a:pPr marL="0" indent="0">
              <a:buNone/>
            </a:pPr>
            <a:r>
              <a:rPr lang="en-US" altLang="zh-CN" dirty="0" smtClean="0"/>
              <a:t>1</a:t>
            </a:r>
            <a:r>
              <a:rPr lang="zh-CN" altLang="en-US" dirty="0" smtClean="0"/>
              <a:t>、二叉搜索树（</a:t>
            </a:r>
            <a:r>
              <a:rPr lang="en-US" altLang="zh-CN" dirty="0" smtClean="0"/>
              <a:t>BST</a:t>
            </a:r>
            <a:r>
              <a:rPr lang="zh-CN" altLang="en-US" dirty="0" smtClean="0"/>
              <a:t>）：平衡性能差，经过多次插入删除后，有可能退化为链表</a:t>
            </a:r>
            <a:endParaRPr lang="en-US" altLang="zh-CN" dirty="0" smtClean="0"/>
          </a:p>
          <a:p>
            <a:pPr marL="0" indent="0">
              <a:buNone/>
            </a:pPr>
            <a:r>
              <a:rPr lang="en-US" altLang="zh-CN" dirty="0" smtClean="0"/>
              <a:t>2</a:t>
            </a:r>
            <a:r>
              <a:rPr lang="zh-CN" altLang="en-US" dirty="0" smtClean="0"/>
              <a:t>、</a:t>
            </a:r>
            <a:r>
              <a:rPr lang="en-US" altLang="zh-CN" dirty="0" err="1" smtClean="0"/>
              <a:t>AVL</a:t>
            </a:r>
            <a:r>
              <a:rPr lang="zh-CN" altLang="en-US" dirty="0" smtClean="0"/>
              <a:t>树：</a:t>
            </a:r>
            <a:r>
              <a:rPr lang="zh-CN" altLang="en-US" dirty="0"/>
              <a:t>最先发明的自平衡二叉查找</a:t>
            </a:r>
            <a:r>
              <a:rPr lang="zh-CN" altLang="en-US" dirty="0" smtClean="0"/>
              <a:t>树；在</a:t>
            </a:r>
            <a:r>
              <a:rPr lang="en-US" altLang="zh-CN" dirty="0" err="1" smtClean="0"/>
              <a:t>AVL</a:t>
            </a:r>
            <a:r>
              <a:rPr lang="zh-CN" altLang="en-US" dirty="0" smtClean="0"/>
              <a:t>树中任何节点的两个子树的高度最大差别为一，所以它也被称为高度平衡树。查找、插入和删除在平均和最坏情况下都是</a:t>
            </a:r>
            <a:r>
              <a:rPr lang="en-US" altLang="zh-CN" dirty="0" smtClean="0"/>
              <a:t>O</a:t>
            </a:r>
            <a:r>
              <a:rPr lang="zh-CN" altLang="en-US" dirty="0" smtClean="0"/>
              <a:t>（</a:t>
            </a:r>
            <a:r>
              <a:rPr lang="en-US" altLang="zh-CN" dirty="0" smtClean="0"/>
              <a:t>log n</a:t>
            </a:r>
            <a:r>
              <a:rPr lang="zh-CN" altLang="en-US" dirty="0" smtClean="0"/>
              <a:t>）。增加和删除可能需要通过一次或多次树旋转来重新平衡这个树。</a:t>
            </a:r>
            <a:endParaRPr lang="en-US" altLang="zh-CN" dirty="0" smtClean="0"/>
          </a:p>
          <a:p>
            <a:pPr marL="0" indent="0">
              <a:buNone/>
            </a:pPr>
            <a:r>
              <a:rPr lang="en-US" altLang="zh-CN" dirty="0" smtClean="0"/>
              <a:t>3</a:t>
            </a:r>
            <a:r>
              <a:rPr lang="zh-CN" altLang="en-US" dirty="0" smtClean="0"/>
              <a:t>、</a:t>
            </a:r>
            <a:r>
              <a:rPr lang="en-US" altLang="zh-CN" dirty="0" smtClean="0"/>
              <a:t>R-B</a:t>
            </a:r>
            <a:r>
              <a:rPr lang="zh-CN" altLang="en-US" dirty="0" smtClean="0"/>
              <a:t>树：</a:t>
            </a:r>
            <a:endParaRPr lang="en-US" altLang="zh-CN" dirty="0" smtClean="0"/>
          </a:p>
        </p:txBody>
      </p:sp>
    </p:spTree>
    <p:extLst>
      <p:ext uri="{BB962C8B-B14F-4D97-AF65-F5344CB8AC3E}">
        <p14:creationId xmlns:p14="http://schemas.microsoft.com/office/powerpoint/2010/main" val="404707001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descr="http://images.cnblogs.com/cnblogs_com/xuqiang/algorithm/skiplist_linklist_header_pointer.png"/>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43600" y="856782"/>
            <a:ext cx="9600000" cy="2219048"/>
          </a:xfrm>
          <a:prstGeom prst="rect">
            <a:avLst/>
          </a:prstGeom>
          <a:noFill/>
          <a:ln>
            <a:noFill/>
          </a:ln>
        </p:spPr>
      </p:pic>
      <p:pic>
        <p:nvPicPr>
          <p:cNvPr id="9" name="图片 8"/>
          <p:cNvPicPr>
            <a:picLocks noChangeAspect="1"/>
          </p:cNvPicPr>
          <p:nvPr/>
        </p:nvPicPr>
        <p:blipFill rotWithShape="1">
          <a:blip r:embed="rId3"/>
          <a:srcRect l="3140" t="2070" r="2743" b="10535"/>
          <a:stretch/>
        </p:blipFill>
        <p:spPr>
          <a:xfrm>
            <a:off x="1425440" y="2698376"/>
            <a:ext cx="9036320" cy="3352800"/>
          </a:xfrm>
          <a:prstGeom prst="rect">
            <a:avLst/>
          </a:prstGeom>
        </p:spPr>
      </p:pic>
    </p:spTree>
    <p:extLst>
      <p:ext uri="{BB962C8B-B14F-4D97-AF65-F5344CB8AC3E}">
        <p14:creationId xmlns:p14="http://schemas.microsoft.com/office/powerpoint/2010/main" val="34495680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插入</a:t>
            </a:r>
            <a:endParaRPr lang="zh-CN" altLang="en-US" dirty="0"/>
          </a:p>
        </p:txBody>
      </p:sp>
      <p:pic>
        <p:nvPicPr>
          <p:cNvPr id="7" name="内容占位符 6"/>
          <p:cNvPicPr>
            <a:picLocks noGrp="1" noChangeAspect="1"/>
          </p:cNvPicPr>
          <p:nvPr>
            <p:ph idx="1"/>
          </p:nvPr>
        </p:nvPicPr>
        <p:blipFill>
          <a:blip r:embed="rId2"/>
          <a:stretch>
            <a:fillRect/>
          </a:stretch>
        </p:blipFill>
        <p:spPr>
          <a:xfrm>
            <a:off x="842803" y="1918447"/>
            <a:ext cx="10513693" cy="4168587"/>
          </a:xfrm>
          <a:prstGeom prst="rect">
            <a:avLst/>
          </a:prstGeom>
        </p:spPr>
      </p:pic>
    </p:spTree>
    <p:extLst>
      <p:ext uri="{BB962C8B-B14F-4D97-AF65-F5344CB8AC3E}">
        <p14:creationId xmlns:p14="http://schemas.microsoft.com/office/powerpoint/2010/main" val="3357519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r="24160" b="49382"/>
          <a:stretch/>
        </p:blipFill>
        <p:spPr>
          <a:xfrm>
            <a:off x="2160495" y="123363"/>
            <a:ext cx="8256494" cy="6466525"/>
          </a:xfrm>
          <a:prstGeom prst="rect">
            <a:avLst/>
          </a:prstGeom>
        </p:spPr>
      </p:pic>
    </p:spTree>
    <p:extLst>
      <p:ext uri="{BB962C8B-B14F-4D97-AF65-F5344CB8AC3E}">
        <p14:creationId xmlns:p14="http://schemas.microsoft.com/office/powerpoint/2010/main" val="397573749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l="1" t="48894" r="-21"/>
          <a:stretch/>
        </p:blipFill>
        <p:spPr>
          <a:xfrm>
            <a:off x="989607" y="277906"/>
            <a:ext cx="10365081" cy="6212541"/>
          </a:xfrm>
          <a:prstGeom prst="rect">
            <a:avLst/>
          </a:prstGeom>
        </p:spPr>
      </p:pic>
    </p:spTree>
    <p:extLst>
      <p:ext uri="{BB962C8B-B14F-4D97-AF65-F5344CB8AC3E}">
        <p14:creationId xmlns:p14="http://schemas.microsoft.com/office/powerpoint/2010/main" val="157572758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查找</a:t>
            </a:r>
            <a:endParaRPr lang="zh-CN" altLang="en-US" dirty="0"/>
          </a:p>
        </p:txBody>
      </p:sp>
      <p:pic>
        <p:nvPicPr>
          <p:cNvPr id="4" name="内容占位符 3"/>
          <p:cNvPicPr>
            <a:picLocks noGrp="1" noChangeAspect="1"/>
          </p:cNvPicPr>
          <p:nvPr>
            <p:ph idx="1"/>
          </p:nvPr>
        </p:nvPicPr>
        <p:blipFill>
          <a:blip r:embed="rId2"/>
          <a:stretch>
            <a:fillRect/>
          </a:stretch>
        </p:blipFill>
        <p:spPr>
          <a:xfrm>
            <a:off x="468784" y="2160493"/>
            <a:ext cx="11756562" cy="3845859"/>
          </a:xfrm>
          <a:prstGeom prst="rect">
            <a:avLst/>
          </a:prstGeom>
        </p:spPr>
      </p:pic>
    </p:spTree>
    <p:extLst>
      <p:ext uri="{BB962C8B-B14F-4D97-AF65-F5344CB8AC3E}">
        <p14:creationId xmlns:p14="http://schemas.microsoft.com/office/powerpoint/2010/main" val="210408393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删除</a:t>
            </a:r>
            <a:endParaRPr lang="zh-CN" altLang="en-US" dirty="0"/>
          </a:p>
        </p:txBody>
      </p:sp>
      <p:pic>
        <p:nvPicPr>
          <p:cNvPr id="6" name="内容占位符 5"/>
          <p:cNvPicPr>
            <a:picLocks noGrp="1" noChangeAspect="1"/>
          </p:cNvPicPr>
          <p:nvPr>
            <p:ph idx="1"/>
          </p:nvPr>
        </p:nvPicPr>
        <p:blipFill>
          <a:blip r:embed="rId2"/>
          <a:stretch>
            <a:fillRect/>
          </a:stretch>
        </p:blipFill>
        <p:spPr>
          <a:xfrm>
            <a:off x="366174" y="1810871"/>
            <a:ext cx="11045119" cy="4222376"/>
          </a:xfrm>
          <a:prstGeom prst="rect">
            <a:avLst/>
          </a:prstGeom>
        </p:spPr>
      </p:pic>
    </p:spTree>
    <p:extLst>
      <p:ext uri="{BB962C8B-B14F-4D97-AF65-F5344CB8AC3E}">
        <p14:creationId xmlns:p14="http://schemas.microsoft.com/office/powerpoint/2010/main" val="36787067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612028"/>
          </a:xfrm>
        </p:spPr>
        <p:txBody>
          <a:bodyPr>
            <a:normAutofit fontScale="90000"/>
          </a:bodyPr>
          <a:lstStyle/>
          <a:p>
            <a:r>
              <a:rPr lang="zh-CN" altLang="en-US" dirty="0" smtClean="0"/>
              <a:t>性能分析</a:t>
            </a:r>
            <a:endParaRPr lang="zh-CN" altLang="en-US" dirty="0"/>
          </a:p>
        </p:txBody>
      </p:sp>
      <p:sp>
        <p:nvSpPr>
          <p:cNvPr id="3" name="内容占位符 2"/>
          <p:cNvSpPr>
            <a:spLocks noGrp="1"/>
          </p:cNvSpPr>
          <p:nvPr>
            <p:ph idx="1"/>
          </p:nvPr>
        </p:nvSpPr>
        <p:spPr>
          <a:xfrm>
            <a:off x="838200" y="1120588"/>
            <a:ext cx="10515600" cy="5432612"/>
          </a:xfrm>
        </p:spPr>
        <p:txBody>
          <a:bodyPr>
            <a:noAutofit/>
          </a:bodyPr>
          <a:lstStyle/>
          <a:p>
            <a:pPr marL="0" indent="0">
              <a:buNone/>
            </a:pPr>
            <a:r>
              <a:rPr lang="zh-CN" altLang="en-US" sz="2400" dirty="0" smtClean="0"/>
              <a:t>计算随机层数的伪码如下所示：</a:t>
            </a:r>
          </a:p>
          <a:p>
            <a:pPr marL="0" indent="0">
              <a:buNone/>
            </a:pPr>
            <a:r>
              <a:rPr lang="en-US" altLang="zh-CN" sz="2400" dirty="0" err="1" smtClean="0"/>
              <a:t>randomLevel</a:t>
            </a:r>
            <a:r>
              <a:rPr lang="en-US" altLang="zh-CN" sz="2400" dirty="0" smtClean="0"/>
              <a:t>()</a:t>
            </a:r>
          </a:p>
          <a:p>
            <a:pPr marL="0" indent="0">
              <a:buNone/>
            </a:pPr>
            <a:r>
              <a:rPr lang="en-US" altLang="zh-CN" sz="2400" dirty="0" smtClean="0"/>
              <a:t>    	level := 1</a:t>
            </a:r>
          </a:p>
          <a:p>
            <a:pPr marL="0" indent="0">
              <a:buNone/>
            </a:pPr>
            <a:r>
              <a:rPr lang="en-US" altLang="zh-CN" sz="2400" dirty="0" smtClean="0"/>
              <a:t>    	// random()</a:t>
            </a:r>
            <a:r>
              <a:rPr lang="zh-CN" altLang="en-US" sz="2400" dirty="0" smtClean="0"/>
              <a:t>返回一个</a:t>
            </a:r>
            <a:r>
              <a:rPr lang="en-US" altLang="zh-CN" sz="2400" dirty="0" smtClean="0"/>
              <a:t>[0...1)</a:t>
            </a:r>
            <a:r>
              <a:rPr lang="zh-CN" altLang="en-US" sz="2400" dirty="0" smtClean="0"/>
              <a:t>的平均分布随机数</a:t>
            </a:r>
          </a:p>
          <a:p>
            <a:pPr marL="0" indent="0">
              <a:buNone/>
            </a:pPr>
            <a:r>
              <a:rPr lang="zh-CN" altLang="en-US" sz="2400" dirty="0" smtClean="0"/>
              <a:t>    </a:t>
            </a:r>
            <a:r>
              <a:rPr lang="en-US" altLang="zh-CN" sz="2400" dirty="0" smtClean="0"/>
              <a:t>	while random() &lt; p and level &lt; </a:t>
            </a:r>
            <a:r>
              <a:rPr lang="en-US" altLang="zh-CN" sz="2400" dirty="0" err="1" smtClean="0"/>
              <a:t>MaxLevel</a:t>
            </a:r>
            <a:r>
              <a:rPr lang="en-US" altLang="zh-CN" sz="2400" dirty="0" smtClean="0"/>
              <a:t> do</a:t>
            </a:r>
          </a:p>
          <a:p>
            <a:pPr marL="0" indent="0">
              <a:buNone/>
            </a:pPr>
            <a:r>
              <a:rPr lang="en-US" altLang="zh-CN" sz="2400" dirty="0" smtClean="0"/>
              <a:t>        		level := level + 1</a:t>
            </a:r>
          </a:p>
          <a:p>
            <a:pPr marL="0" indent="0">
              <a:buNone/>
            </a:pPr>
            <a:r>
              <a:rPr lang="en-US" altLang="zh-CN" sz="2400" dirty="0"/>
              <a:t>	</a:t>
            </a:r>
            <a:r>
              <a:rPr lang="en-US" altLang="zh-CN" sz="2400" dirty="0" smtClean="0"/>
              <a:t>end</a:t>
            </a:r>
          </a:p>
          <a:p>
            <a:pPr marL="0" indent="0">
              <a:buNone/>
            </a:pPr>
            <a:r>
              <a:rPr lang="en-US" altLang="zh-CN" sz="2400" dirty="0"/>
              <a:t>	</a:t>
            </a:r>
            <a:r>
              <a:rPr lang="en-US" altLang="zh-CN" sz="2400" dirty="0" smtClean="0"/>
              <a:t>return level</a:t>
            </a:r>
          </a:p>
          <a:p>
            <a:pPr marL="0" indent="0">
              <a:buNone/>
            </a:pPr>
            <a:r>
              <a:rPr lang="en-US" altLang="zh-CN" sz="2400" dirty="0" err="1" smtClean="0"/>
              <a:t>randomLevel</a:t>
            </a:r>
            <a:r>
              <a:rPr lang="en-US" altLang="zh-CN" sz="2400" dirty="0" smtClean="0"/>
              <a:t>()</a:t>
            </a:r>
            <a:r>
              <a:rPr lang="zh-CN" altLang="en-US" sz="2400" dirty="0" smtClean="0"/>
              <a:t>的伪码中包含两个参数，一个是</a:t>
            </a:r>
            <a:r>
              <a:rPr lang="en-US" altLang="zh-CN" sz="2400" dirty="0" smtClean="0"/>
              <a:t>p</a:t>
            </a:r>
            <a:r>
              <a:rPr lang="zh-CN" altLang="en-US" sz="2400" dirty="0" smtClean="0"/>
              <a:t>，一个是</a:t>
            </a:r>
            <a:r>
              <a:rPr lang="en-US" altLang="zh-CN" sz="2400" dirty="0" err="1" smtClean="0"/>
              <a:t>MaxLevel</a:t>
            </a:r>
            <a:r>
              <a:rPr lang="zh-CN" altLang="en-US" sz="2400" dirty="0" smtClean="0"/>
              <a:t>。</a:t>
            </a:r>
            <a:endParaRPr lang="en-US" altLang="zh-CN" sz="2400" dirty="0" smtClean="0"/>
          </a:p>
          <a:p>
            <a:pPr marL="0" indent="0">
              <a:buNone/>
            </a:pPr>
            <a:r>
              <a:rPr lang="zh-CN" altLang="en-US" sz="2400" dirty="0" smtClean="0"/>
              <a:t>在</a:t>
            </a:r>
            <a:r>
              <a:rPr lang="en-US" altLang="zh-CN" sz="2400" dirty="0" err="1" smtClean="0"/>
              <a:t>Redis</a:t>
            </a:r>
            <a:r>
              <a:rPr lang="zh-CN" altLang="en-US" sz="2400" dirty="0" smtClean="0"/>
              <a:t>的</a:t>
            </a:r>
            <a:r>
              <a:rPr lang="en-US" altLang="zh-CN" sz="2400" dirty="0" err="1" smtClean="0"/>
              <a:t>skiplist</a:t>
            </a:r>
            <a:r>
              <a:rPr lang="zh-CN" altLang="en-US" sz="2400" dirty="0" smtClean="0"/>
              <a:t>实现中，这两个参数的取值为：</a:t>
            </a:r>
          </a:p>
          <a:p>
            <a:pPr marL="0" indent="0">
              <a:buNone/>
            </a:pPr>
            <a:r>
              <a:rPr lang="en-US" altLang="zh-CN" sz="2400" dirty="0" smtClean="0"/>
              <a:t>	p = 1/4</a:t>
            </a:r>
          </a:p>
          <a:p>
            <a:pPr marL="0" indent="0">
              <a:buNone/>
            </a:pPr>
            <a:r>
              <a:rPr lang="en-US" altLang="zh-CN" sz="2400" dirty="0" smtClean="0"/>
              <a:t>	</a:t>
            </a:r>
            <a:r>
              <a:rPr lang="en-US" altLang="zh-CN" sz="2400" dirty="0" err="1" smtClean="0"/>
              <a:t>MaxLevel</a:t>
            </a:r>
            <a:r>
              <a:rPr lang="en-US" altLang="zh-CN" sz="2400" dirty="0" smtClean="0"/>
              <a:t> = 32</a:t>
            </a:r>
          </a:p>
          <a:p>
            <a:pPr marL="0" indent="0">
              <a:buNone/>
            </a:pPr>
            <a:endParaRPr lang="zh-CN" altLang="en-US" sz="2400" dirty="0"/>
          </a:p>
        </p:txBody>
      </p:sp>
    </p:spTree>
    <p:extLst>
      <p:ext uri="{BB962C8B-B14F-4D97-AF65-F5344CB8AC3E}">
        <p14:creationId xmlns:p14="http://schemas.microsoft.com/office/powerpoint/2010/main" val="174806791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941293"/>
            <a:ext cx="10515600" cy="5235669"/>
          </a:xfrm>
        </p:spPr>
        <p:txBody>
          <a:bodyPr/>
          <a:lstStyle/>
          <a:p>
            <a:pPr marL="0" indent="0">
              <a:buNone/>
            </a:pPr>
            <a:r>
              <a:rPr lang="zh-CN" altLang="en-US" dirty="0" smtClean="0"/>
              <a:t>空间复杂度：</a:t>
            </a:r>
            <a:endParaRPr lang="en-US" altLang="zh-CN" dirty="0" smtClean="0"/>
          </a:p>
          <a:p>
            <a:pPr marL="0" indent="0">
              <a:buNone/>
            </a:pPr>
            <a:endParaRPr lang="en-US" altLang="zh-CN" dirty="0" smtClean="0"/>
          </a:p>
          <a:p>
            <a:pPr marL="0" indent="0">
              <a:buNone/>
            </a:pPr>
            <a:endParaRPr lang="en-US" altLang="zh-CN" dirty="0" smtClean="0"/>
          </a:p>
          <a:p>
            <a:pPr marL="0" indent="0">
              <a:buNone/>
            </a:pPr>
            <a:r>
              <a:rPr lang="zh-CN" altLang="en-US" dirty="0" smtClean="0"/>
              <a:t>当</a:t>
            </a:r>
            <a:r>
              <a:rPr lang="en-US" altLang="zh-CN" dirty="0" smtClean="0"/>
              <a:t>p=1/2</a:t>
            </a:r>
            <a:r>
              <a:rPr lang="zh-CN" altLang="en-US" dirty="0" smtClean="0"/>
              <a:t>时，每个节点所包含的平均指针数目为</a:t>
            </a:r>
            <a:r>
              <a:rPr lang="en-US" altLang="zh-CN" dirty="0" smtClean="0"/>
              <a:t>2</a:t>
            </a:r>
            <a:r>
              <a:rPr lang="zh-CN" altLang="en-US" dirty="0" smtClean="0"/>
              <a:t>；</a:t>
            </a:r>
          </a:p>
          <a:p>
            <a:pPr marL="0" indent="0">
              <a:buNone/>
            </a:pPr>
            <a:r>
              <a:rPr lang="zh-CN" altLang="en-US" dirty="0" smtClean="0"/>
              <a:t>当</a:t>
            </a:r>
            <a:r>
              <a:rPr lang="en-US" altLang="zh-CN" dirty="0" smtClean="0"/>
              <a:t>p=1/4</a:t>
            </a:r>
            <a:r>
              <a:rPr lang="zh-CN" altLang="en-US" dirty="0" smtClean="0"/>
              <a:t>时，每个节点所包含的平均指针数目为</a:t>
            </a:r>
            <a:r>
              <a:rPr lang="en-US" altLang="zh-CN" dirty="0" smtClean="0"/>
              <a:t>1.33</a:t>
            </a:r>
            <a:r>
              <a:rPr lang="zh-CN" altLang="en-US" dirty="0" smtClean="0"/>
              <a:t>。这也是</a:t>
            </a:r>
            <a:r>
              <a:rPr lang="en-US" altLang="zh-CN" dirty="0" err="1" smtClean="0"/>
              <a:t>Redis</a:t>
            </a:r>
            <a:r>
              <a:rPr lang="zh-CN" altLang="en-US" dirty="0" smtClean="0"/>
              <a:t>里的</a:t>
            </a:r>
            <a:r>
              <a:rPr lang="en-US" altLang="zh-CN" dirty="0" err="1" smtClean="0"/>
              <a:t>skiplist</a:t>
            </a:r>
            <a:r>
              <a:rPr lang="zh-CN" altLang="en-US" dirty="0" smtClean="0"/>
              <a:t>实现在空间上的开销。</a:t>
            </a:r>
          </a:p>
          <a:p>
            <a:pPr marL="0" indent="0">
              <a:buNone/>
            </a:pPr>
            <a:r>
              <a:rPr lang="zh-CN" altLang="en-US" dirty="0" smtClean="0"/>
              <a:t>时间复杂度</a:t>
            </a:r>
            <a:r>
              <a:rPr lang="en-US" altLang="zh-CN" dirty="0" smtClean="0"/>
              <a:t>(</a:t>
            </a:r>
            <a:r>
              <a:rPr lang="zh-CN" altLang="en-US" dirty="0" smtClean="0"/>
              <a:t>粗略来计算</a:t>
            </a:r>
            <a:r>
              <a:rPr lang="en-US" altLang="zh-CN" dirty="0" smtClean="0"/>
              <a:t>)</a:t>
            </a:r>
            <a:r>
              <a:rPr lang="zh-CN" altLang="en-US" dirty="0" smtClean="0"/>
              <a:t>：</a:t>
            </a:r>
            <a:endParaRPr lang="en-US" altLang="zh-CN" dirty="0" smtClean="0"/>
          </a:p>
          <a:p>
            <a:pPr marL="0" indent="0">
              <a:buNone/>
            </a:pPr>
            <a:r>
              <a:rPr lang="en-US" altLang="zh-CN" dirty="0"/>
              <a:t>	</a:t>
            </a:r>
            <a:r>
              <a:rPr lang="en-US" altLang="zh-CN" dirty="0" smtClean="0"/>
              <a:t>C(log 1/p n-1)=(log 1/p n-1)/p</a:t>
            </a:r>
          </a:p>
          <a:p>
            <a:pPr marL="0" indent="0">
              <a:buNone/>
            </a:pPr>
            <a:r>
              <a:rPr lang="en-US" altLang="zh-CN" dirty="0"/>
              <a:t>	</a:t>
            </a:r>
            <a:r>
              <a:rPr lang="zh-CN" altLang="en-US" dirty="0" smtClean="0"/>
              <a:t>即，平均时间复杂度为</a:t>
            </a:r>
            <a:r>
              <a:rPr lang="en-US" altLang="zh-CN" dirty="0" smtClean="0"/>
              <a:t>O(log n)</a:t>
            </a:r>
          </a:p>
          <a:p>
            <a:pPr marL="0" indent="0">
              <a:buNone/>
            </a:pPr>
            <a:endParaRPr lang="zh-CN" altLang="en-US" dirty="0"/>
          </a:p>
        </p:txBody>
      </p:sp>
      <p:sp>
        <p:nvSpPr>
          <p:cNvPr id="4" name="矩形 3"/>
          <p:cNvSpPr/>
          <p:nvPr/>
        </p:nvSpPr>
        <p:spPr>
          <a:xfrm>
            <a:off x="744071" y="232193"/>
            <a:ext cx="8794376" cy="707886"/>
          </a:xfrm>
          <a:prstGeom prst="rect">
            <a:avLst/>
          </a:prstGeom>
        </p:spPr>
        <p:txBody>
          <a:bodyPr wrap="square">
            <a:spAutoFit/>
          </a:bodyPr>
          <a:lstStyle/>
          <a:p>
            <a:r>
              <a:rPr lang="zh-CN" altLang="en-US" sz="4000" dirty="0"/>
              <a:t>平均性能</a:t>
            </a:r>
          </a:p>
        </p:txBody>
      </p:sp>
      <p:pic>
        <p:nvPicPr>
          <p:cNvPr id="5" name="图片 4"/>
          <p:cNvPicPr>
            <a:picLocks noChangeAspect="1"/>
          </p:cNvPicPr>
          <p:nvPr/>
        </p:nvPicPr>
        <p:blipFill rotWithShape="1">
          <a:blip r:embed="rId2"/>
          <a:srcRect l="4263" t="15146" r="9243" b="18562"/>
          <a:stretch/>
        </p:blipFill>
        <p:spPr>
          <a:xfrm>
            <a:off x="1492413" y="1316597"/>
            <a:ext cx="10439389" cy="987332"/>
          </a:xfrm>
          <a:prstGeom prst="rect">
            <a:avLst/>
          </a:prstGeom>
        </p:spPr>
      </p:pic>
    </p:spTree>
    <p:extLst>
      <p:ext uri="{BB962C8B-B14F-4D97-AF65-F5344CB8AC3E}">
        <p14:creationId xmlns:p14="http://schemas.microsoft.com/office/powerpoint/2010/main" val="322959969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827181"/>
          </a:xfrm>
        </p:spPr>
        <p:txBody>
          <a:bodyPr/>
          <a:lstStyle/>
          <a:p>
            <a:r>
              <a:rPr lang="zh-CN" altLang="en-US" dirty="0"/>
              <a:t>优势</a:t>
            </a:r>
          </a:p>
        </p:txBody>
      </p:sp>
      <p:sp>
        <p:nvSpPr>
          <p:cNvPr id="3" name="内容占位符 2"/>
          <p:cNvSpPr>
            <a:spLocks noGrp="1"/>
          </p:cNvSpPr>
          <p:nvPr>
            <p:ph idx="1"/>
          </p:nvPr>
        </p:nvSpPr>
        <p:spPr>
          <a:xfrm>
            <a:off x="838200" y="1389529"/>
            <a:ext cx="10515600" cy="4787434"/>
          </a:xfrm>
        </p:spPr>
        <p:txBody>
          <a:bodyPr/>
          <a:lstStyle/>
          <a:p>
            <a:pPr marL="0" indent="0">
              <a:buNone/>
            </a:pPr>
            <a:r>
              <a:rPr lang="en-US" altLang="zh-CN" dirty="0" smtClean="0"/>
              <a:t>1</a:t>
            </a:r>
            <a:r>
              <a:rPr lang="zh-CN" altLang="en-US" dirty="0" smtClean="0"/>
              <a:t>、有序</a:t>
            </a:r>
            <a:endParaRPr lang="en-US" altLang="zh-CN" dirty="0" smtClean="0"/>
          </a:p>
          <a:p>
            <a:pPr marL="0" indent="0">
              <a:buNone/>
            </a:pPr>
            <a:r>
              <a:rPr lang="en-US" altLang="zh-CN" dirty="0" smtClean="0"/>
              <a:t>2</a:t>
            </a:r>
            <a:r>
              <a:rPr lang="zh-CN" altLang="en-US" dirty="0" smtClean="0"/>
              <a:t>、范围查找比二叉树快</a:t>
            </a:r>
            <a:endParaRPr lang="en-US" altLang="zh-CN" dirty="0" smtClean="0"/>
          </a:p>
          <a:p>
            <a:pPr marL="0" indent="0">
              <a:buNone/>
            </a:pPr>
            <a:r>
              <a:rPr lang="en-US" altLang="zh-CN" dirty="0" smtClean="0"/>
              <a:t>3</a:t>
            </a:r>
            <a:r>
              <a:rPr lang="zh-CN" altLang="en-US" dirty="0" smtClean="0"/>
              <a:t>、插入删除比平衡树简答快捷</a:t>
            </a:r>
            <a:endParaRPr lang="en-US" altLang="zh-CN" dirty="0" smtClean="0"/>
          </a:p>
          <a:p>
            <a:pPr marL="0" indent="0">
              <a:buNone/>
            </a:pPr>
            <a:r>
              <a:rPr lang="en-US" altLang="zh-CN" dirty="0" smtClean="0"/>
              <a:t>4</a:t>
            </a:r>
            <a:r>
              <a:rPr lang="zh-CN" altLang="en-US" dirty="0" smtClean="0"/>
              <a:t>、平均情况下，空间消耗比平衡树有优势 </a:t>
            </a:r>
            <a:endParaRPr lang="en-US" altLang="zh-CN" dirty="0" smtClean="0"/>
          </a:p>
          <a:p>
            <a:pPr marL="0" indent="0">
              <a:buNone/>
            </a:pPr>
            <a:r>
              <a:rPr lang="en-US" altLang="zh-CN" dirty="0" smtClean="0"/>
              <a:t>5</a:t>
            </a:r>
            <a:r>
              <a:rPr lang="zh-CN" altLang="en-US" dirty="0" smtClean="0"/>
              <a:t>、时间消耗与平衡树大体相当</a:t>
            </a:r>
            <a:endParaRPr lang="en-US" altLang="zh-CN" dirty="0" smtClean="0"/>
          </a:p>
          <a:p>
            <a:pPr marL="0" indent="0">
              <a:buNone/>
            </a:pPr>
            <a:r>
              <a:rPr lang="en-US" altLang="zh-CN" dirty="0" smtClean="0"/>
              <a:t>6</a:t>
            </a:r>
            <a:r>
              <a:rPr lang="zh-CN" altLang="en-US" dirty="0" smtClean="0"/>
              <a:t>、算法实现难度较平衡树简单</a:t>
            </a:r>
            <a:endParaRPr lang="en-US" altLang="zh-CN" dirty="0" smtClean="0"/>
          </a:p>
          <a:p>
            <a:pPr marL="0" indent="0">
              <a:buNone/>
            </a:pPr>
            <a:r>
              <a:rPr lang="en-US" altLang="zh-CN" dirty="0" smtClean="0"/>
              <a:t>7</a:t>
            </a:r>
            <a:r>
              <a:rPr lang="zh-CN" altLang="en-US" dirty="0" smtClean="0"/>
              <a:t>、多线程优势：插入删除简单，锁区域、时间少</a:t>
            </a:r>
            <a:endParaRPr lang="zh-CN" altLang="en-US" dirty="0"/>
          </a:p>
        </p:txBody>
      </p:sp>
    </p:spTree>
    <p:extLst>
      <p:ext uri="{BB962C8B-B14F-4D97-AF65-F5344CB8AC3E}">
        <p14:creationId xmlns:p14="http://schemas.microsoft.com/office/powerpoint/2010/main" val="48892083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Redis</a:t>
            </a:r>
            <a:r>
              <a:rPr lang="zh-CN" altLang="en-US" dirty="0" smtClean="0"/>
              <a:t>中的</a:t>
            </a:r>
            <a:r>
              <a:rPr lang="en-US" altLang="zh-CN" dirty="0" smtClean="0"/>
              <a:t>Skip List</a:t>
            </a:r>
            <a:endParaRPr lang="zh-CN" altLang="en-US" dirty="0"/>
          </a:p>
        </p:txBody>
      </p:sp>
      <p:sp>
        <p:nvSpPr>
          <p:cNvPr id="3" name="内容占位符 2"/>
          <p:cNvSpPr>
            <a:spLocks noGrp="1"/>
          </p:cNvSpPr>
          <p:nvPr>
            <p:ph idx="1"/>
          </p:nvPr>
        </p:nvSpPr>
        <p:spPr>
          <a:xfrm>
            <a:off x="6503893" y="1547720"/>
            <a:ext cx="5329519" cy="4485528"/>
          </a:xfrm>
        </p:spPr>
        <p:txBody>
          <a:bodyPr>
            <a:normAutofit/>
          </a:bodyPr>
          <a:lstStyle/>
          <a:p>
            <a:pPr marL="0" indent="0">
              <a:buNone/>
            </a:pPr>
            <a:r>
              <a:rPr lang="en-US" altLang="zh-CN" sz="2400" dirty="0" err="1" smtClean="0"/>
              <a:t>typedef</a:t>
            </a:r>
            <a:r>
              <a:rPr lang="en-US" altLang="zh-CN" sz="2400" dirty="0" smtClean="0"/>
              <a:t> </a:t>
            </a:r>
            <a:r>
              <a:rPr lang="en-US" altLang="zh-CN" sz="2400" dirty="0" err="1" smtClean="0"/>
              <a:t>struct</a:t>
            </a:r>
            <a:r>
              <a:rPr lang="en-US" altLang="zh-CN" sz="2400" dirty="0" smtClean="0"/>
              <a:t> </a:t>
            </a:r>
            <a:r>
              <a:rPr lang="en-US" altLang="zh-CN" sz="2400" dirty="0" err="1" smtClean="0"/>
              <a:t>zskiplistNode</a:t>
            </a:r>
            <a:r>
              <a:rPr lang="en-US" altLang="zh-CN" sz="2400" dirty="0" smtClean="0"/>
              <a:t> {</a:t>
            </a:r>
          </a:p>
          <a:p>
            <a:pPr marL="0" indent="0">
              <a:buNone/>
            </a:pPr>
            <a:r>
              <a:rPr lang="en-US" altLang="zh-CN" sz="2400" dirty="0" smtClean="0"/>
              <a:t>    </a:t>
            </a:r>
            <a:r>
              <a:rPr lang="en-US" altLang="zh-CN" sz="2400" dirty="0" err="1" smtClean="0"/>
              <a:t>robj</a:t>
            </a:r>
            <a:r>
              <a:rPr lang="en-US" altLang="zh-CN" sz="2400" dirty="0" smtClean="0"/>
              <a:t> *</a:t>
            </a:r>
            <a:r>
              <a:rPr lang="en-US" altLang="zh-CN" sz="2400" dirty="0" err="1" smtClean="0"/>
              <a:t>obj</a:t>
            </a:r>
            <a:r>
              <a:rPr lang="en-US" altLang="zh-CN" sz="2400" dirty="0" smtClean="0"/>
              <a:t>;</a:t>
            </a:r>
          </a:p>
          <a:p>
            <a:pPr marL="0" indent="0">
              <a:buNone/>
            </a:pPr>
            <a:r>
              <a:rPr lang="en-US" altLang="zh-CN" sz="2400" dirty="0" smtClean="0"/>
              <a:t>    double score;</a:t>
            </a:r>
          </a:p>
          <a:p>
            <a:pPr marL="0" indent="0">
              <a:buNone/>
            </a:pPr>
            <a:r>
              <a:rPr lang="en-US" altLang="zh-CN" sz="2400" dirty="0" smtClean="0"/>
              <a:t>    </a:t>
            </a:r>
            <a:r>
              <a:rPr lang="en-US" altLang="zh-CN" sz="2400" dirty="0" err="1" smtClean="0"/>
              <a:t>struct</a:t>
            </a:r>
            <a:r>
              <a:rPr lang="en-US" altLang="zh-CN" sz="2400" dirty="0" smtClean="0"/>
              <a:t> </a:t>
            </a:r>
            <a:r>
              <a:rPr lang="en-US" altLang="zh-CN" sz="2400" dirty="0" err="1" smtClean="0"/>
              <a:t>zskiplistNode</a:t>
            </a:r>
            <a:r>
              <a:rPr lang="en-US" altLang="zh-CN" sz="2400" dirty="0" smtClean="0"/>
              <a:t> *backward;</a:t>
            </a:r>
          </a:p>
          <a:p>
            <a:pPr marL="0" indent="0">
              <a:buNone/>
            </a:pPr>
            <a:r>
              <a:rPr lang="en-US" altLang="zh-CN" sz="2400" dirty="0" smtClean="0"/>
              <a:t>    </a:t>
            </a:r>
            <a:r>
              <a:rPr lang="en-US" altLang="zh-CN" sz="2400" dirty="0" err="1" smtClean="0"/>
              <a:t>struct</a:t>
            </a:r>
            <a:r>
              <a:rPr lang="en-US" altLang="zh-CN" sz="2400" dirty="0" smtClean="0"/>
              <a:t> </a:t>
            </a:r>
            <a:r>
              <a:rPr lang="en-US" altLang="zh-CN" sz="2400" dirty="0" err="1" smtClean="0"/>
              <a:t>zskiplistLevel</a:t>
            </a:r>
            <a:r>
              <a:rPr lang="en-US" altLang="zh-CN" sz="2400" dirty="0" smtClean="0"/>
              <a:t> {</a:t>
            </a:r>
          </a:p>
          <a:p>
            <a:pPr marL="0" indent="0">
              <a:buNone/>
            </a:pPr>
            <a:r>
              <a:rPr lang="en-US" altLang="zh-CN" sz="2400" dirty="0" smtClean="0"/>
              <a:t>        </a:t>
            </a:r>
            <a:r>
              <a:rPr lang="en-US" altLang="zh-CN" sz="2400" dirty="0" err="1" smtClean="0"/>
              <a:t>struct</a:t>
            </a:r>
            <a:r>
              <a:rPr lang="en-US" altLang="zh-CN" sz="2400" dirty="0" smtClean="0"/>
              <a:t> </a:t>
            </a:r>
            <a:r>
              <a:rPr lang="en-US" altLang="zh-CN" sz="2400" dirty="0" err="1" smtClean="0"/>
              <a:t>zskiplistNode</a:t>
            </a:r>
            <a:r>
              <a:rPr lang="en-US" altLang="zh-CN" sz="2400" dirty="0" smtClean="0"/>
              <a:t> *forward;</a:t>
            </a:r>
          </a:p>
          <a:p>
            <a:pPr marL="0" indent="0">
              <a:buNone/>
            </a:pPr>
            <a:r>
              <a:rPr lang="en-US" altLang="zh-CN" sz="2400" dirty="0" smtClean="0"/>
              <a:t>        unsigned </a:t>
            </a:r>
            <a:r>
              <a:rPr lang="en-US" altLang="zh-CN" sz="2400" dirty="0" err="1" smtClean="0"/>
              <a:t>int</a:t>
            </a:r>
            <a:r>
              <a:rPr lang="en-US" altLang="zh-CN" sz="2400" dirty="0" smtClean="0"/>
              <a:t> span;</a:t>
            </a:r>
          </a:p>
          <a:p>
            <a:pPr marL="0" indent="0">
              <a:buNone/>
            </a:pPr>
            <a:r>
              <a:rPr lang="en-US" altLang="zh-CN" sz="2400" dirty="0" smtClean="0"/>
              <a:t>    } level[];</a:t>
            </a:r>
          </a:p>
          <a:p>
            <a:pPr marL="0" indent="0">
              <a:buNone/>
            </a:pPr>
            <a:r>
              <a:rPr lang="en-US" altLang="zh-CN" sz="2400" dirty="0" smtClean="0"/>
              <a:t>} </a:t>
            </a:r>
            <a:r>
              <a:rPr lang="en-US" altLang="zh-CN" sz="2400" dirty="0" err="1" smtClean="0"/>
              <a:t>zskiplistNode</a:t>
            </a:r>
            <a:r>
              <a:rPr lang="en-US" altLang="zh-CN" sz="2400" dirty="0" smtClean="0"/>
              <a:t>;</a:t>
            </a:r>
          </a:p>
        </p:txBody>
      </p:sp>
      <p:sp>
        <p:nvSpPr>
          <p:cNvPr id="4" name="文本框 3"/>
          <p:cNvSpPr txBox="1"/>
          <p:nvPr/>
        </p:nvSpPr>
        <p:spPr>
          <a:xfrm>
            <a:off x="1073524" y="1823002"/>
            <a:ext cx="4879042" cy="3098622"/>
          </a:xfrm>
          <a:prstGeom prst="rect">
            <a:avLst/>
          </a:prstGeom>
          <a:noFill/>
        </p:spPr>
        <p:txBody>
          <a:bodyPr wrap="square" rtlCol="0">
            <a:spAutoFit/>
          </a:bodyPr>
          <a:lstStyle/>
          <a:p>
            <a:r>
              <a:rPr lang="en-US" altLang="zh-CN" sz="2400" dirty="0" smtClean="0"/>
              <a:t>#define </a:t>
            </a:r>
            <a:r>
              <a:rPr lang="en-US" altLang="zh-CN" sz="2400" dirty="0" err="1" smtClean="0"/>
              <a:t>ZSKIPLIST_MAXLEVEL</a:t>
            </a:r>
            <a:r>
              <a:rPr lang="en-US" altLang="zh-CN" sz="2400" dirty="0" smtClean="0"/>
              <a:t> 32</a:t>
            </a:r>
          </a:p>
          <a:p>
            <a:r>
              <a:rPr lang="en-US" altLang="zh-CN" sz="2400" dirty="0" smtClean="0"/>
              <a:t>#define </a:t>
            </a:r>
            <a:r>
              <a:rPr lang="en-US" altLang="zh-CN" sz="2400" dirty="0" err="1" smtClean="0"/>
              <a:t>ZSKIPLIST_P</a:t>
            </a:r>
            <a:r>
              <a:rPr lang="en-US" altLang="zh-CN" sz="2400" dirty="0" smtClean="0"/>
              <a:t> 0.25</a:t>
            </a:r>
          </a:p>
          <a:p>
            <a:endParaRPr lang="en-US" altLang="zh-CN" sz="2400" dirty="0" smtClean="0"/>
          </a:p>
          <a:p>
            <a:r>
              <a:rPr lang="en-US" altLang="zh-CN" sz="2400" dirty="0" err="1" smtClean="0"/>
              <a:t>typedef</a:t>
            </a:r>
            <a:r>
              <a:rPr lang="en-US" altLang="zh-CN" sz="2400" dirty="0" smtClean="0"/>
              <a:t> </a:t>
            </a:r>
            <a:r>
              <a:rPr lang="en-US" altLang="zh-CN" sz="2400" dirty="0" err="1" smtClean="0"/>
              <a:t>struct</a:t>
            </a:r>
            <a:r>
              <a:rPr lang="en-US" altLang="zh-CN" sz="2400" dirty="0" smtClean="0"/>
              <a:t> </a:t>
            </a:r>
            <a:r>
              <a:rPr lang="en-US" altLang="zh-CN" sz="2400" dirty="0" err="1" smtClean="0"/>
              <a:t>zskiplist</a:t>
            </a:r>
            <a:r>
              <a:rPr lang="en-US" altLang="zh-CN" sz="2400" dirty="0" smtClean="0"/>
              <a:t> {</a:t>
            </a:r>
          </a:p>
          <a:p>
            <a:r>
              <a:rPr lang="en-US" altLang="zh-CN" sz="2400" dirty="0" smtClean="0"/>
              <a:t>    </a:t>
            </a:r>
            <a:r>
              <a:rPr lang="en-US" altLang="zh-CN" sz="2400" dirty="0" err="1" smtClean="0"/>
              <a:t>struct</a:t>
            </a:r>
            <a:r>
              <a:rPr lang="en-US" altLang="zh-CN" sz="2400" dirty="0" smtClean="0"/>
              <a:t> </a:t>
            </a:r>
            <a:r>
              <a:rPr lang="en-US" altLang="zh-CN" sz="2400" dirty="0" err="1" smtClean="0"/>
              <a:t>zskiplistNode</a:t>
            </a:r>
            <a:r>
              <a:rPr lang="en-US" altLang="zh-CN" sz="2400" dirty="0" smtClean="0"/>
              <a:t> *header, *tail;</a:t>
            </a:r>
          </a:p>
          <a:p>
            <a:r>
              <a:rPr lang="en-US" altLang="zh-CN" sz="2400" dirty="0" smtClean="0"/>
              <a:t>    unsigned long length;</a:t>
            </a:r>
          </a:p>
          <a:p>
            <a:r>
              <a:rPr lang="en-US" altLang="zh-CN" sz="2400" dirty="0" smtClean="0"/>
              <a:t>    </a:t>
            </a:r>
            <a:r>
              <a:rPr lang="en-US" altLang="zh-CN" sz="2400" dirty="0" err="1" smtClean="0"/>
              <a:t>int</a:t>
            </a:r>
            <a:r>
              <a:rPr lang="en-US" altLang="zh-CN" sz="2400" dirty="0" smtClean="0"/>
              <a:t> level;</a:t>
            </a:r>
          </a:p>
          <a:p>
            <a:r>
              <a:rPr lang="en-US" altLang="zh-CN" sz="2400" dirty="0" smtClean="0"/>
              <a:t>} </a:t>
            </a:r>
            <a:r>
              <a:rPr lang="en-US" altLang="zh-CN" sz="2400" dirty="0" err="1" smtClean="0"/>
              <a:t>zskiplist</a:t>
            </a:r>
            <a:r>
              <a:rPr lang="en-US" altLang="zh-CN" sz="2400" dirty="0" smtClean="0"/>
              <a:t>;</a:t>
            </a:r>
            <a:endParaRPr lang="en-US" altLang="zh-CN" sz="2400" dirty="0"/>
          </a:p>
        </p:txBody>
      </p:sp>
    </p:spTree>
    <p:extLst>
      <p:ext uri="{BB962C8B-B14F-4D97-AF65-F5344CB8AC3E}">
        <p14:creationId xmlns:p14="http://schemas.microsoft.com/office/powerpoint/2010/main" val="352978015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32155"/>
          </a:xfrm>
        </p:spPr>
        <p:txBody>
          <a:bodyPr/>
          <a:lstStyle/>
          <a:p>
            <a:r>
              <a:rPr lang="en-US" altLang="zh-CN" dirty="0" err="1" smtClean="0"/>
              <a:t>AVL</a:t>
            </a:r>
            <a:r>
              <a:rPr lang="zh-CN" altLang="en-US" dirty="0" smtClean="0"/>
              <a:t>树</a:t>
            </a:r>
            <a:endParaRPr lang="zh-CN" altLang="en-US" dirty="0"/>
          </a:p>
        </p:txBody>
      </p:sp>
      <p:sp>
        <p:nvSpPr>
          <p:cNvPr id="3" name="内容占位符 2"/>
          <p:cNvSpPr>
            <a:spLocks noGrp="1"/>
          </p:cNvSpPr>
          <p:nvPr>
            <p:ph idx="1"/>
          </p:nvPr>
        </p:nvSpPr>
        <p:spPr>
          <a:xfrm>
            <a:off x="838200" y="1328928"/>
            <a:ext cx="10515600" cy="4848035"/>
          </a:xfrm>
        </p:spPr>
        <p:txBody>
          <a:bodyPr>
            <a:noAutofit/>
          </a:bodyPr>
          <a:lstStyle/>
          <a:p>
            <a:pPr marL="0" indent="0">
              <a:buNone/>
            </a:pPr>
            <a:r>
              <a:rPr lang="zh-CN" altLang="en-US" sz="2400" dirty="0" smtClean="0"/>
              <a:t>条件：</a:t>
            </a:r>
          </a:p>
          <a:p>
            <a:pPr marL="0" indent="0">
              <a:buNone/>
            </a:pPr>
            <a:r>
              <a:rPr lang="en-US" altLang="zh-CN" sz="2400" dirty="0" smtClean="0"/>
              <a:t>        1</a:t>
            </a:r>
            <a:r>
              <a:rPr lang="zh-CN" altLang="en-US" sz="2400" dirty="0" smtClean="0"/>
              <a:t>、左子树和右子树的高度之差的绝对值不超过</a:t>
            </a:r>
            <a:r>
              <a:rPr lang="en-US" altLang="zh-CN" sz="2400" dirty="0" smtClean="0"/>
              <a:t>1</a:t>
            </a:r>
          </a:p>
          <a:p>
            <a:pPr marL="0" indent="0">
              <a:buNone/>
            </a:pPr>
            <a:r>
              <a:rPr lang="en-US" altLang="zh-CN" sz="2400" dirty="0" smtClean="0"/>
              <a:t>        2</a:t>
            </a:r>
            <a:r>
              <a:rPr lang="zh-CN" altLang="en-US" sz="2400" dirty="0" smtClean="0"/>
              <a:t>、树中的每个左子树和右子树都是</a:t>
            </a:r>
            <a:r>
              <a:rPr lang="en-US" altLang="zh-CN" sz="2400" dirty="0" err="1" smtClean="0"/>
              <a:t>AVL</a:t>
            </a:r>
            <a:r>
              <a:rPr lang="zh-CN" altLang="en-US" sz="2400" dirty="0" smtClean="0"/>
              <a:t>树</a:t>
            </a:r>
          </a:p>
          <a:p>
            <a:pPr marL="0" indent="0">
              <a:buNone/>
            </a:pPr>
            <a:r>
              <a:rPr lang="en-US" altLang="zh-CN" sz="2400" dirty="0" smtClean="0"/>
              <a:t>        3</a:t>
            </a:r>
            <a:r>
              <a:rPr lang="zh-CN" altLang="en-US" sz="2400" dirty="0" smtClean="0"/>
              <a:t>、每个节点都有一个平衡因子</a:t>
            </a:r>
            <a:r>
              <a:rPr lang="en-US" altLang="zh-CN" sz="2400" dirty="0" smtClean="0"/>
              <a:t>(balance factor--bf),</a:t>
            </a:r>
            <a:r>
              <a:rPr lang="zh-CN" altLang="en-US" sz="2400" dirty="0" smtClean="0"/>
              <a:t>任一节点的平衡因子是</a:t>
            </a:r>
            <a:r>
              <a:rPr lang="en-US" altLang="zh-CN" sz="2400" dirty="0" smtClean="0"/>
              <a:t>-1,0,1</a:t>
            </a:r>
            <a:r>
              <a:rPr lang="zh-CN" altLang="en-US" sz="2400" dirty="0" smtClean="0"/>
              <a:t>。</a:t>
            </a:r>
            <a:r>
              <a:rPr lang="en-US" altLang="zh-CN" sz="2400" dirty="0" smtClean="0"/>
              <a:t>(</a:t>
            </a:r>
            <a:r>
              <a:rPr lang="zh-CN" altLang="en-US" sz="2400" dirty="0" smtClean="0"/>
              <a:t>每个节点的平衡因子等于右子树的高度减去左子树的高度 </a:t>
            </a:r>
            <a:r>
              <a:rPr lang="en-US" altLang="zh-CN" sz="2400" dirty="0" smtClean="0"/>
              <a:t>) </a:t>
            </a:r>
          </a:p>
          <a:p>
            <a:pPr marL="0" indent="0">
              <a:buNone/>
            </a:pPr>
            <a:endParaRPr lang="en-US" altLang="zh-CN" sz="2400" dirty="0"/>
          </a:p>
          <a:p>
            <a:pPr marL="0" indent="0">
              <a:buNone/>
            </a:pPr>
            <a:r>
              <a:rPr lang="zh-CN" altLang="en-US" sz="2400" dirty="0" smtClean="0"/>
              <a:t>效率：</a:t>
            </a:r>
          </a:p>
          <a:p>
            <a:pPr marL="0" indent="0">
              <a:buNone/>
            </a:pPr>
            <a:r>
              <a:rPr lang="zh-CN" altLang="en-US" sz="2400" dirty="0" smtClean="0"/>
              <a:t>        一棵</a:t>
            </a:r>
            <a:r>
              <a:rPr lang="en-US" altLang="zh-CN" sz="2400" dirty="0" err="1" smtClean="0"/>
              <a:t>AVL</a:t>
            </a:r>
            <a:r>
              <a:rPr lang="zh-CN" altLang="en-US" sz="2400" dirty="0" smtClean="0"/>
              <a:t>树有</a:t>
            </a:r>
            <a:r>
              <a:rPr lang="en-US" altLang="zh-CN" sz="2400" dirty="0" smtClean="0"/>
              <a:t>N</a:t>
            </a:r>
            <a:r>
              <a:rPr lang="zh-CN" altLang="en-US" sz="2400" dirty="0" smtClean="0"/>
              <a:t>个节点，其高度可以保持在</a:t>
            </a:r>
            <a:r>
              <a:rPr lang="en-US" altLang="zh-CN" sz="2400" dirty="0" err="1" smtClean="0"/>
              <a:t>lgN</a:t>
            </a:r>
            <a:r>
              <a:rPr lang="zh-CN" altLang="en-US" sz="2400" dirty="0" smtClean="0"/>
              <a:t>，插入</a:t>
            </a:r>
            <a:r>
              <a:rPr lang="en-US" altLang="zh-CN" sz="2400" dirty="0" smtClean="0"/>
              <a:t>/</a:t>
            </a:r>
            <a:r>
              <a:rPr lang="zh-CN" altLang="en-US" sz="2400" dirty="0" smtClean="0"/>
              <a:t>删除</a:t>
            </a:r>
            <a:r>
              <a:rPr lang="en-US" altLang="zh-CN" sz="2400" dirty="0" smtClean="0"/>
              <a:t>/</a:t>
            </a:r>
            <a:r>
              <a:rPr lang="zh-CN" altLang="en-US" sz="2400" dirty="0" smtClean="0"/>
              <a:t>查找的时间复杂度也是</a:t>
            </a:r>
            <a:r>
              <a:rPr lang="en-US" altLang="zh-CN" sz="2400" dirty="0" err="1" smtClean="0"/>
              <a:t>lgN</a:t>
            </a:r>
            <a:r>
              <a:rPr lang="zh-CN" altLang="en-US" sz="2400" dirty="0" smtClean="0"/>
              <a:t>。</a:t>
            </a:r>
            <a:endParaRPr lang="en-US" altLang="zh-CN" sz="2400" dirty="0" smtClean="0"/>
          </a:p>
          <a:p>
            <a:pPr marL="0" indent="0">
              <a:buNone/>
            </a:pPr>
            <a:r>
              <a:rPr lang="zh-CN" altLang="en-US" sz="2400" dirty="0" smtClean="0"/>
              <a:t>解决方案：</a:t>
            </a:r>
            <a:endParaRPr lang="en-US" altLang="zh-CN" sz="2400" dirty="0" smtClean="0"/>
          </a:p>
          <a:p>
            <a:pPr marL="0" indent="0">
              <a:buNone/>
            </a:pPr>
            <a:r>
              <a:rPr lang="zh-CN" altLang="en-US" sz="2400" dirty="0" smtClean="0"/>
              <a:t>         在不满足</a:t>
            </a:r>
            <a:r>
              <a:rPr lang="zh-CN" altLang="en-US" sz="2400" dirty="0" smtClean="0"/>
              <a:t>任一</a:t>
            </a:r>
            <a:r>
              <a:rPr lang="zh-CN" altLang="en-US" sz="2400" dirty="0" smtClean="0"/>
              <a:t>条件的时候，通过旋转调整到最终满足所有调条件</a:t>
            </a:r>
            <a:endParaRPr lang="zh-CN" altLang="en-US" sz="2400" dirty="0"/>
          </a:p>
        </p:txBody>
      </p:sp>
    </p:spTree>
    <p:extLst>
      <p:ext uri="{BB962C8B-B14F-4D97-AF65-F5344CB8AC3E}">
        <p14:creationId xmlns:p14="http://schemas.microsoft.com/office/powerpoint/2010/main" val="97050936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116540" y="99663"/>
            <a:ext cx="11994777" cy="6157970"/>
          </a:xfrm>
          <a:prstGeom prst="rect">
            <a:avLst/>
          </a:prstGeom>
        </p:spPr>
      </p:pic>
    </p:spTree>
    <p:extLst>
      <p:ext uri="{BB962C8B-B14F-4D97-AF65-F5344CB8AC3E}">
        <p14:creationId xmlns:p14="http://schemas.microsoft.com/office/powerpoint/2010/main" val="109497869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6"/>
            <a:ext cx="10515600" cy="826366"/>
          </a:xfrm>
        </p:spPr>
        <p:txBody>
          <a:bodyPr>
            <a:normAutofit/>
          </a:bodyPr>
          <a:lstStyle/>
          <a:p>
            <a:r>
              <a:rPr lang="en-US" altLang="zh-CN" dirty="0" err="1"/>
              <a:t>Golang</a:t>
            </a:r>
            <a:r>
              <a:rPr lang="zh-CN" altLang="en-US" dirty="0"/>
              <a:t>数据结构</a:t>
            </a:r>
            <a:r>
              <a:rPr lang="zh-CN" altLang="en-US" dirty="0" smtClean="0"/>
              <a:t>：</a:t>
            </a:r>
            <a:r>
              <a:rPr lang="en-US" altLang="zh-CN" dirty="0" smtClean="0"/>
              <a:t>slice</a:t>
            </a:r>
            <a:endParaRPr lang="zh-CN" altLang="en-US" dirty="0"/>
          </a:p>
        </p:txBody>
      </p:sp>
      <p:pic>
        <p:nvPicPr>
          <p:cNvPr id="4" name="内容占位符 3"/>
          <p:cNvPicPr>
            <a:picLocks noGrp="1" noChangeAspect="1"/>
          </p:cNvPicPr>
          <p:nvPr>
            <p:ph idx="1"/>
          </p:nvPr>
        </p:nvPicPr>
        <p:blipFill rotWithShape="1">
          <a:blip r:embed="rId2"/>
          <a:srcRect l="30484" t="1028" r="1961" b="60446"/>
          <a:stretch/>
        </p:blipFill>
        <p:spPr>
          <a:xfrm>
            <a:off x="1136072" y="1330036"/>
            <a:ext cx="8977745" cy="4828033"/>
          </a:xfrm>
          <a:prstGeom prst="rect">
            <a:avLst/>
          </a:prstGeom>
        </p:spPr>
      </p:pic>
    </p:spTree>
    <p:extLst>
      <p:ext uri="{BB962C8B-B14F-4D97-AF65-F5344CB8AC3E}">
        <p14:creationId xmlns:p14="http://schemas.microsoft.com/office/powerpoint/2010/main" val="42474743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rotWithShape="1">
          <a:blip r:embed="rId2"/>
          <a:srcRect l="34387" t="53870" r="242"/>
          <a:stretch/>
        </p:blipFill>
        <p:spPr>
          <a:xfrm>
            <a:off x="1233056" y="207816"/>
            <a:ext cx="9434946" cy="6278337"/>
          </a:xfrm>
          <a:prstGeom prst="rect">
            <a:avLst/>
          </a:prstGeom>
        </p:spPr>
      </p:pic>
    </p:spTree>
    <p:extLst>
      <p:ext uri="{BB962C8B-B14F-4D97-AF65-F5344CB8AC3E}">
        <p14:creationId xmlns:p14="http://schemas.microsoft.com/office/powerpoint/2010/main" val="31133348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951611"/>
          </a:xfrm>
        </p:spPr>
        <p:txBody>
          <a:bodyPr/>
          <a:lstStyle/>
          <a:p>
            <a:r>
              <a:rPr lang="en-US" altLang="zh-CN" dirty="0" err="1" smtClean="0"/>
              <a:t>AVL</a:t>
            </a:r>
            <a:r>
              <a:rPr lang="zh-CN" altLang="en-US" dirty="0" smtClean="0"/>
              <a:t>树旋转方案实现</a:t>
            </a:r>
            <a:endParaRPr lang="zh-CN" altLang="en-US" dirty="0"/>
          </a:p>
        </p:txBody>
      </p:sp>
      <p:pic>
        <p:nvPicPr>
          <p:cNvPr id="4" name="内容占位符 3"/>
          <p:cNvPicPr>
            <a:picLocks noGrp="1" noChangeAspect="1"/>
          </p:cNvPicPr>
          <p:nvPr>
            <p:ph idx="1"/>
          </p:nvPr>
        </p:nvPicPr>
        <p:blipFill>
          <a:blip r:embed="rId2"/>
          <a:stretch>
            <a:fillRect/>
          </a:stretch>
        </p:blipFill>
        <p:spPr>
          <a:xfrm>
            <a:off x="381450" y="1939635"/>
            <a:ext cx="5362993" cy="3575327"/>
          </a:xfrm>
          <a:prstGeom prst="rect">
            <a:avLst/>
          </a:prstGeom>
        </p:spPr>
      </p:pic>
      <p:sp>
        <p:nvSpPr>
          <p:cNvPr id="5" name="文本框 4"/>
          <p:cNvSpPr txBox="1"/>
          <p:nvPr/>
        </p:nvSpPr>
        <p:spPr>
          <a:xfrm>
            <a:off x="2611267" y="2105890"/>
            <a:ext cx="1108364" cy="584775"/>
          </a:xfrm>
          <a:prstGeom prst="rect">
            <a:avLst/>
          </a:prstGeom>
          <a:noFill/>
        </p:spPr>
        <p:txBody>
          <a:bodyPr wrap="square" rtlCol="0">
            <a:spAutoFit/>
          </a:bodyPr>
          <a:lstStyle/>
          <a:p>
            <a:r>
              <a:rPr lang="zh-CN" altLang="en-US" sz="3200" b="1" dirty="0" smtClean="0">
                <a:solidFill>
                  <a:srgbClr val="FF0000"/>
                </a:solidFill>
              </a:rPr>
              <a:t>左旋</a:t>
            </a:r>
            <a:endParaRPr lang="zh-CN" altLang="en-US" sz="3200" b="1" dirty="0">
              <a:solidFill>
                <a:srgbClr val="FF0000"/>
              </a:solidFill>
            </a:endParaRPr>
          </a:p>
        </p:txBody>
      </p:sp>
      <p:pic>
        <p:nvPicPr>
          <p:cNvPr id="6" name="图片 5"/>
          <p:cNvPicPr>
            <a:picLocks noChangeAspect="1"/>
          </p:cNvPicPr>
          <p:nvPr/>
        </p:nvPicPr>
        <p:blipFill>
          <a:blip r:embed="rId3"/>
          <a:stretch>
            <a:fillRect/>
          </a:stretch>
        </p:blipFill>
        <p:spPr>
          <a:xfrm>
            <a:off x="6219285" y="1939636"/>
            <a:ext cx="5328479" cy="3575327"/>
          </a:xfrm>
          <a:prstGeom prst="rect">
            <a:avLst/>
          </a:prstGeom>
        </p:spPr>
      </p:pic>
      <p:sp>
        <p:nvSpPr>
          <p:cNvPr id="7" name="文本框 6"/>
          <p:cNvSpPr txBox="1"/>
          <p:nvPr/>
        </p:nvSpPr>
        <p:spPr>
          <a:xfrm>
            <a:off x="7883236" y="2119745"/>
            <a:ext cx="1108364" cy="584775"/>
          </a:xfrm>
          <a:prstGeom prst="rect">
            <a:avLst/>
          </a:prstGeom>
          <a:noFill/>
        </p:spPr>
        <p:txBody>
          <a:bodyPr wrap="square" rtlCol="0">
            <a:spAutoFit/>
          </a:bodyPr>
          <a:lstStyle/>
          <a:p>
            <a:r>
              <a:rPr lang="zh-CN" altLang="en-US" sz="3200" b="1" dirty="0">
                <a:solidFill>
                  <a:srgbClr val="FF0000"/>
                </a:solidFill>
              </a:rPr>
              <a:t>右</a:t>
            </a:r>
            <a:r>
              <a:rPr lang="zh-CN" altLang="en-US" sz="3200" b="1" dirty="0" smtClean="0">
                <a:solidFill>
                  <a:srgbClr val="FF0000"/>
                </a:solidFill>
              </a:rPr>
              <a:t>旋</a:t>
            </a:r>
            <a:endParaRPr lang="zh-CN" altLang="en-US" sz="3200" b="1" dirty="0">
              <a:solidFill>
                <a:srgbClr val="FF0000"/>
              </a:solidFill>
            </a:endParaRPr>
          </a:p>
        </p:txBody>
      </p:sp>
    </p:spTree>
    <p:extLst>
      <p:ext uri="{BB962C8B-B14F-4D97-AF65-F5344CB8AC3E}">
        <p14:creationId xmlns:p14="http://schemas.microsoft.com/office/powerpoint/2010/main" val="390649006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768731"/>
          </a:xfrm>
        </p:spPr>
        <p:txBody>
          <a:bodyPr/>
          <a:lstStyle/>
          <a:p>
            <a:r>
              <a:rPr lang="zh-CN" altLang="en-US" dirty="0" smtClean="0"/>
              <a:t>红黑树 </a:t>
            </a:r>
            <a:r>
              <a:rPr lang="en-US" altLang="zh-CN" dirty="0" smtClean="0"/>
              <a:t>red-black tree</a:t>
            </a:r>
            <a:endParaRPr lang="zh-CN" altLang="en-US" dirty="0"/>
          </a:p>
        </p:txBody>
      </p:sp>
      <p:sp>
        <p:nvSpPr>
          <p:cNvPr id="3" name="内容占位符 2"/>
          <p:cNvSpPr>
            <a:spLocks noGrp="1"/>
          </p:cNvSpPr>
          <p:nvPr>
            <p:ph idx="1"/>
          </p:nvPr>
        </p:nvSpPr>
        <p:spPr>
          <a:xfrm>
            <a:off x="838200" y="1231392"/>
            <a:ext cx="10515600" cy="5169408"/>
          </a:xfrm>
        </p:spPr>
        <p:txBody>
          <a:bodyPr>
            <a:normAutofit/>
          </a:bodyPr>
          <a:lstStyle/>
          <a:p>
            <a:pPr marL="0" indent="0">
              <a:buNone/>
            </a:pPr>
            <a:r>
              <a:rPr lang="zh-CN" altLang="en-US" sz="2400" dirty="0" smtClean="0"/>
              <a:t>条件：</a:t>
            </a:r>
            <a:endParaRPr lang="en-US" altLang="zh-CN" sz="2400" dirty="0" smtClean="0"/>
          </a:p>
          <a:p>
            <a:pPr marL="0" indent="0">
              <a:buNone/>
            </a:pPr>
            <a:r>
              <a:rPr lang="en-US" altLang="zh-CN" sz="2400" dirty="0"/>
              <a:t> </a:t>
            </a:r>
            <a:r>
              <a:rPr lang="en-US" altLang="zh-CN" sz="2400" dirty="0" smtClean="0"/>
              <a:t>       </a:t>
            </a:r>
            <a:r>
              <a:rPr lang="zh-CN" altLang="en-US" sz="2400" dirty="0" smtClean="0"/>
              <a:t>１、每个结点要么是红的，要么是黑的；</a:t>
            </a:r>
          </a:p>
          <a:p>
            <a:pPr marL="0" indent="0">
              <a:buNone/>
            </a:pPr>
            <a:r>
              <a:rPr lang="zh-CN" altLang="en-US" sz="2400" dirty="0" smtClean="0"/>
              <a:t>　   ２、根结点是黑的；</a:t>
            </a:r>
            <a:endParaRPr lang="en-US" altLang="zh-CN" sz="2400" dirty="0" smtClean="0"/>
          </a:p>
          <a:p>
            <a:pPr marL="0" indent="0">
              <a:buNone/>
            </a:pPr>
            <a:r>
              <a:rPr lang="en-US" altLang="zh-CN" sz="2400" dirty="0"/>
              <a:t> </a:t>
            </a:r>
            <a:r>
              <a:rPr lang="en-US" altLang="zh-CN" sz="2400" dirty="0" smtClean="0"/>
              <a:t>        3</a:t>
            </a:r>
            <a:r>
              <a:rPr lang="zh-CN" altLang="en-US" sz="2400" dirty="0" smtClean="0"/>
              <a:t>、所有</a:t>
            </a:r>
            <a:r>
              <a:rPr lang="en-US" altLang="zh-CN" sz="2400" dirty="0" smtClean="0"/>
              <a:t>NULL</a:t>
            </a:r>
            <a:r>
              <a:rPr lang="zh-CN" altLang="en-US" sz="2400" dirty="0" smtClean="0"/>
              <a:t>结点称为叶子节点，且认为颜色为黑。</a:t>
            </a:r>
          </a:p>
          <a:p>
            <a:pPr marL="0" indent="0">
              <a:buNone/>
            </a:pPr>
            <a:r>
              <a:rPr lang="zh-CN" altLang="en-US" sz="2400" dirty="0" smtClean="0"/>
              <a:t>　　</a:t>
            </a:r>
            <a:r>
              <a:rPr lang="en-US" altLang="zh-CN" sz="2400" dirty="0" smtClean="0"/>
              <a:t>4</a:t>
            </a:r>
            <a:r>
              <a:rPr lang="zh-CN" altLang="en-US" sz="2400" dirty="0" smtClean="0"/>
              <a:t>、所有红节点的子节点都为黑色；</a:t>
            </a:r>
          </a:p>
          <a:p>
            <a:pPr marL="0" indent="0">
              <a:buNone/>
            </a:pPr>
            <a:r>
              <a:rPr lang="zh-CN" altLang="en-US" sz="2400" dirty="0" smtClean="0"/>
              <a:t>　　</a:t>
            </a:r>
            <a:r>
              <a:rPr lang="en-US" altLang="zh-CN" sz="2400" dirty="0" smtClean="0"/>
              <a:t>5</a:t>
            </a:r>
            <a:r>
              <a:rPr lang="zh-CN" altLang="en-US" sz="2400" dirty="0" smtClean="0"/>
              <a:t>、从任一节点到其叶子节点的所有路径上都包含相同数目的黑节点。</a:t>
            </a:r>
            <a:endParaRPr lang="en-US" altLang="zh-CN" sz="2400" dirty="0" smtClean="0"/>
          </a:p>
          <a:p>
            <a:pPr marL="0" indent="0">
              <a:buNone/>
            </a:pPr>
            <a:endParaRPr lang="en-US" altLang="zh-CN" sz="2400" dirty="0"/>
          </a:p>
          <a:p>
            <a:pPr marL="0" indent="0">
              <a:buNone/>
            </a:pPr>
            <a:r>
              <a:rPr lang="zh-CN" altLang="en-US" sz="2400" dirty="0" smtClean="0"/>
              <a:t>解决方案：</a:t>
            </a:r>
            <a:endParaRPr lang="en-US" altLang="zh-CN" sz="2400" dirty="0" smtClean="0"/>
          </a:p>
          <a:p>
            <a:pPr marL="0" indent="0">
              <a:buNone/>
            </a:pPr>
            <a:r>
              <a:rPr lang="zh-CN" altLang="en-US" sz="2400" dirty="0" smtClean="0"/>
              <a:t>         当插入新节点，却未能符合上述条件时，就必须调整节点颜色和旋转树形。注意经过调整后，叶节点可能为黑色。</a:t>
            </a:r>
            <a:endParaRPr lang="zh-CN" altLang="en-US" sz="2400" dirty="0"/>
          </a:p>
        </p:txBody>
      </p:sp>
    </p:spTree>
    <p:extLst>
      <p:ext uri="{BB962C8B-B14F-4D97-AF65-F5344CB8AC3E}">
        <p14:creationId xmlns:p14="http://schemas.microsoft.com/office/powerpoint/2010/main" val="148722557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502226" y="509451"/>
            <a:ext cx="10896380" cy="5251269"/>
          </a:xfrm>
          <a:prstGeom prst="rect">
            <a:avLst/>
          </a:prstGeom>
        </p:spPr>
      </p:pic>
    </p:spTree>
    <p:extLst>
      <p:ext uri="{BB962C8B-B14F-4D97-AF65-F5344CB8AC3E}">
        <p14:creationId xmlns:p14="http://schemas.microsoft.com/office/powerpoint/2010/main" val="411033549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99011" y="666652"/>
            <a:ext cx="10515600" cy="576735"/>
          </a:xfrm>
        </p:spPr>
        <p:txBody>
          <a:bodyPr>
            <a:normAutofit fontScale="90000"/>
          </a:bodyPr>
          <a:lstStyle/>
          <a:p>
            <a:r>
              <a:rPr lang="zh-CN" altLang="en-US" dirty="0" smtClean="0"/>
              <a:t>插入</a:t>
            </a:r>
            <a:endParaRPr lang="zh-CN" altLang="en-US" dirty="0"/>
          </a:p>
        </p:txBody>
      </p:sp>
      <p:sp>
        <p:nvSpPr>
          <p:cNvPr id="6" name="矩形 5"/>
          <p:cNvSpPr/>
          <p:nvPr/>
        </p:nvSpPr>
        <p:spPr>
          <a:xfrm>
            <a:off x="700873" y="1598435"/>
            <a:ext cx="10613738" cy="1200329"/>
          </a:xfrm>
          <a:prstGeom prst="rect">
            <a:avLst/>
          </a:prstGeom>
        </p:spPr>
        <p:txBody>
          <a:bodyPr wrap="square">
            <a:spAutoFit/>
          </a:bodyPr>
          <a:lstStyle/>
          <a:p>
            <a:r>
              <a:rPr lang="en-US" altLang="zh-CN" sz="2400" dirty="0" smtClean="0"/>
              <a:t>1</a:t>
            </a:r>
            <a:r>
              <a:rPr lang="zh-CN" altLang="en-US" sz="2400" dirty="0" smtClean="0"/>
              <a:t>、插入点不能为黑节点，应插入红节点，因为你插入黑节点将破坏性质</a:t>
            </a:r>
            <a:r>
              <a:rPr lang="en-US" altLang="zh-CN" sz="2400" dirty="0" smtClean="0"/>
              <a:t>5 </a:t>
            </a:r>
            <a:r>
              <a:rPr lang="zh-CN" altLang="en-US" sz="2400" dirty="0"/>
              <a:t>。</a:t>
            </a:r>
            <a:r>
              <a:rPr lang="zh-CN" altLang="en-US" sz="2400" dirty="0" smtClean="0"/>
              <a:t>若他的父节点也为红，就要通过“旋转”和和“变色”使树重新满足所有性质；</a:t>
            </a:r>
            <a:endParaRPr lang="en-US" altLang="zh-CN" sz="2400" dirty="0" smtClean="0"/>
          </a:p>
          <a:p>
            <a:r>
              <a:rPr lang="en-US" altLang="zh-CN" sz="2400" dirty="0" smtClean="0"/>
              <a:t>2</a:t>
            </a:r>
            <a:r>
              <a:rPr lang="zh-CN" altLang="en-US" sz="2400" dirty="0" smtClean="0"/>
              <a:t>、插入的节点标为</a:t>
            </a:r>
            <a:r>
              <a:rPr lang="en-US" altLang="zh-CN" sz="2400" dirty="0" smtClean="0"/>
              <a:t>N</a:t>
            </a:r>
            <a:r>
              <a:rPr lang="zh-CN" altLang="en-US" sz="2400" dirty="0" smtClean="0"/>
              <a:t>（红色），父节点为</a:t>
            </a:r>
            <a:r>
              <a:rPr lang="en-US" altLang="zh-CN" sz="2400" dirty="0" smtClean="0"/>
              <a:t>P</a:t>
            </a:r>
            <a:r>
              <a:rPr lang="zh-CN" altLang="en-US" sz="2400" dirty="0" smtClean="0"/>
              <a:t>，祖父节点为</a:t>
            </a:r>
            <a:r>
              <a:rPr lang="en-US" altLang="zh-CN" sz="2400" dirty="0" smtClean="0"/>
              <a:t>G</a:t>
            </a:r>
            <a:r>
              <a:rPr lang="zh-CN" altLang="en-US" sz="2400" dirty="0" smtClean="0"/>
              <a:t>，叔节点为</a:t>
            </a:r>
            <a:r>
              <a:rPr lang="en-US" altLang="zh-CN" sz="2400" dirty="0" smtClean="0"/>
              <a:t>U</a:t>
            </a:r>
            <a:r>
              <a:rPr lang="zh-CN" altLang="en-US" sz="2400" dirty="0" smtClean="0"/>
              <a:t>。</a:t>
            </a:r>
            <a:endParaRPr lang="zh-CN" altLang="en-US" sz="2400" dirty="0"/>
          </a:p>
        </p:txBody>
      </p:sp>
      <p:pic>
        <p:nvPicPr>
          <p:cNvPr id="15" name="图片 14"/>
          <p:cNvPicPr>
            <a:picLocks noChangeAspect="1"/>
          </p:cNvPicPr>
          <p:nvPr/>
        </p:nvPicPr>
        <p:blipFill>
          <a:blip r:embed="rId2"/>
          <a:stretch>
            <a:fillRect/>
          </a:stretch>
        </p:blipFill>
        <p:spPr>
          <a:xfrm>
            <a:off x="248194" y="3222678"/>
            <a:ext cx="5107577" cy="2170550"/>
          </a:xfrm>
          <a:prstGeom prst="rect">
            <a:avLst/>
          </a:prstGeom>
        </p:spPr>
      </p:pic>
      <p:pic>
        <p:nvPicPr>
          <p:cNvPr id="16" name="图片 15"/>
          <p:cNvPicPr>
            <a:picLocks noChangeAspect="1"/>
          </p:cNvPicPr>
          <p:nvPr/>
        </p:nvPicPr>
        <p:blipFill>
          <a:blip r:embed="rId3"/>
          <a:stretch>
            <a:fillRect/>
          </a:stretch>
        </p:blipFill>
        <p:spPr>
          <a:xfrm>
            <a:off x="5826956" y="3222678"/>
            <a:ext cx="5975396" cy="2170550"/>
          </a:xfrm>
          <a:prstGeom prst="rect">
            <a:avLst/>
          </a:prstGeom>
        </p:spPr>
      </p:pic>
    </p:spTree>
    <p:extLst>
      <p:ext uri="{BB962C8B-B14F-4D97-AF65-F5344CB8AC3E}">
        <p14:creationId xmlns:p14="http://schemas.microsoft.com/office/powerpoint/2010/main" val="50913011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6086658" y="1945960"/>
            <a:ext cx="5891981" cy="2879338"/>
          </a:xfrm>
          <a:prstGeom prst="rect">
            <a:avLst/>
          </a:prstGeom>
        </p:spPr>
      </p:pic>
      <p:pic>
        <p:nvPicPr>
          <p:cNvPr id="5" name="图片 4"/>
          <p:cNvPicPr>
            <a:picLocks noChangeAspect="1"/>
          </p:cNvPicPr>
          <p:nvPr/>
        </p:nvPicPr>
        <p:blipFill rotWithShape="1">
          <a:blip r:embed="rId3"/>
          <a:srcRect r="50620" b="4683"/>
          <a:stretch/>
        </p:blipFill>
        <p:spPr>
          <a:xfrm>
            <a:off x="0" y="116573"/>
            <a:ext cx="6455149" cy="2927712"/>
          </a:xfrm>
          <a:prstGeom prst="rect">
            <a:avLst/>
          </a:prstGeom>
        </p:spPr>
      </p:pic>
      <p:pic>
        <p:nvPicPr>
          <p:cNvPr id="6" name="图片 5"/>
          <p:cNvPicPr>
            <a:picLocks noChangeAspect="1"/>
          </p:cNvPicPr>
          <p:nvPr/>
        </p:nvPicPr>
        <p:blipFill rotWithShape="1">
          <a:blip r:embed="rId3"/>
          <a:srcRect l="49161" t="2905"/>
          <a:stretch/>
        </p:blipFill>
        <p:spPr>
          <a:xfrm>
            <a:off x="0" y="3866671"/>
            <a:ext cx="6433046" cy="2886825"/>
          </a:xfrm>
          <a:prstGeom prst="rect">
            <a:avLst/>
          </a:prstGeom>
        </p:spPr>
      </p:pic>
      <p:sp>
        <p:nvSpPr>
          <p:cNvPr id="7" name="文本框 6"/>
          <p:cNvSpPr txBox="1"/>
          <p:nvPr/>
        </p:nvSpPr>
        <p:spPr>
          <a:xfrm>
            <a:off x="8653825" y="2677743"/>
            <a:ext cx="757646" cy="707886"/>
          </a:xfrm>
          <a:prstGeom prst="rect">
            <a:avLst/>
          </a:prstGeom>
          <a:noFill/>
        </p:spPr>
        <p:txBody>
          <a:bodyPr wrap="square" rtlCol="0">
            <a:spAutoFit/>
          </a:bodyPr>
          <a:lstStyle/>
          <a:p>
            <a:r>
              <a:rPr lang="en-US" altLang="zh-CN" sz="4000" b="1" dirty="0" smtClean="0">
                <a:solidFill>
                  <a:srgbClr val="FF0000"/>
                </a:solidFill>
              </a:rPr>
              <a:t>5</a:t>
            </a:r>
            <a:endParaRPr lang="zh-CN" altLang="en-US" sz="4000" b="1" dirty="0">
              <a:solidFill>
                <a:srgbClr val="FF0000"/>
              </a:solidFill>
            </a:endParaRPr>
          </a:p>
        </p:txBody>
      </p:sp>
      <p:sp>
        <p:nvSpPr>
          <p:cNvPr id="8" name="文本框 7"/>
          <p:cNvSpPr txBox="1"/>
          <p:nvPr/>
        </p:nvSpPr>
        <p:spPr>
          <a:xfrm>
            <a:off x="10371909" y="4140783"/>
            <a:ext cx="1606730" cy="461665"/>
          </a:xfrm>
          <a:prstGeom prst="rect">
            <a:avLst/>
          </a:prstGeom>
          <a:noFill/>
        </p:spPr>
        <p:txBody>
          <a:bodyPr wrap="square" rtlCol="0">
            <a:spAutoFit/>
          </a:bodyPr>
          <a:lstStyle/>
          <a:p>
            <a:r>
              <a:rPr lang="zh-CN" altLang="en-US" sz="2400" b="1" dirty="0" smtClean="0">
                <a:solidFill>
                  <a:srgbClr val="FF0000"/>
                </a:solidFill>
              </a:rPr>
              <a:t>之后转到</a:t>
            </a:r>
            <a:r>
              <a:rPr lang="en-US" altLang="zh-CN" sz="2400" b="1" dirty="0" smtClean="0">
                <a:solidFill>
                  <a:srgbClr val="FF0000"/>
                </a:solidFill>
              </a:rPr>
              <a:t>4</a:t>
            </a:r>
            <a:endParaRPr lang="zh-CN" altLang="en-US" sz="2400" b="1" dirty="0">
              <a:solidFill>
                <a:srgbClr val="FF0000"/>
              </a:solidFill>
            </a:endParaRPr>
          </a:p>
        </p:txBody>
      </p:sp>
      <p:sp>
        <p:nvSpPr>
          <p:cNvPr id="2" name="文本框 1"/>
          <p:cNvSpPr txBox="1"/>
          <p:nvPr/>
        </p:nvSpPr>
        <p:spPr>
          <a:xfrm>
            <a:off x="5499620" y="123055"/>
            <a:ext cx="4830724" cy="461665"/>
          </a:xfrm>
          <a:prstGeom prst="rect">
            <a:avLst/>
          </a:prstGeom>
          <a:noFill/>
        </p:spPr>
        <p:txBody>
          <a:bodyPr wrap="square" rtlCol="0">
            <a:spAutoFit/>
          </a:bodyPr>
          <a:lstStyle/>
          <a:p>
            <a:r>
              <a:rPr lang="zh-CN" altLang="en-US" sz="2400" b="1" dirty="0" smtClean="0">
                <a:solidFill>
                  <a:srgbClr val="FF0000"/>
                </a:solidFill>
              </a:rPr>
              <a:t>未结束，红色节点可能会向上传染</a:t>
            </a:r>
            <a:endParaRPr lang="zh-CN" altLang="en-US" sz="2400" b="1" dirty="0">
              <a:solidFill>
                <a:srgbClr val="FF0000"/>
              </a:solidFill>
            </a:endParaRPr>
          </a:p>
        </p:txBody>
      </p:sp>
    </p:spTree>
    <p:extLst>
      <p:ext uri="{BB962C8B-B14F-4D97-AF65-F5344CB8AC3E}">
        <p14:creationId xmlns:p14="http://schemas.microsoft.com/office/powerpoint/2010/main" val="225497206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5483</TotalTime>
  <Words>907</Words>
  <Application>Microsoft Office PowerPoint</Application>
  <PresentationFormat>宽屏</PresentationFormat>
  <Paragraphs>142</Paragraphs>
  <Slides>42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42</vt:i4>
      </vt:variant>
    </vt:vector>
  </HeadingPairs>
  <TitlesOfParts>
    <vt:vector size="47" baseType="lpstr">
      <vt:lpstr>宋体</vt:lpstr>
      <vt:lpstr>Arial</vt:lpstr>
      <vt:lpstr>Calibri</vt:lpstr>
      <vt:lpstr>Calibri Light</vt:lpstr>
      <vt:lpstr>Office 主题</vt:lpstr>
      <vt:lpstr>常用数据结构</vt:lpstr>
      <vt:lpstr>数据结构的基本操作</vt:lpstr>
      <vt:lpstr>二叉树 Bintree </vt:lpstr>
      <vt:lpstr>AVL树</vt:lpstr>
      <vt:lpstr>AVL树旋转方案实现</vt:lpstr>
      <vt:lpstr>红黑树 red-black tree</vt:lpstr>
      <vt:lpstr>PowerPoint 演示文稿</vt:lpstr>
      <vt:lpstr>插入</vt:lpstr>
      <vt:lpstr>PowerPoint 演示文稿</vt:lpstr>
      <vt:lpstr>第3中类型的补充，红色节点向上传染。(插入节点4)</vt:lpstr>
      <vt:lpstr>PowerPoint 演示文稿</vt:lpstr>
      <vt:lpstr>PowerPoint 演示文稿</vt:lpstr>
      <vt:lpstr>删除: 删除需先找到“替代点”来替代删除点，而真正呗删除的位置是替代点。 查找“替代点”的方法：左子树的最右节点 或 右子树的最左节点。</vt:lpstr>
      <vt:lpstr>PowerPoint 演示文稿</vt:lpstr>
      <vt:lpstr>PowerPoint 演示文稿</vt:lpstr>
      <vt:lpstr>红黑树应用</vt:lpstr>
      <vt:lpstr>B 树</vt:lpstr>
      <vt:lpstr>PowerPoint 演示文稿</vt:lpstr>
      <vt:lpstr>PowerPoint 演示文稿</vt:lpstr>
      <vt:lpstr>PowerPoint 演示文稿</vt:lpstr>
      <vt:lpstr>B+ 树</vt:lpstr>
      <vt:lpstr>PowerPoint 演示文稿</vt:lpstr>
      <vt:lpstr>B/B+ 树应用</vt:lpstr>
      <vt:lpstr>PowerPoint 演示文稿</vt:lpstr>
      <vt:lpstr>PowerPoint 演示文稿</vt:lpstr>
      <vt:lpstr>PowerPoint 演示文稿</vt:lpstr>
      <vt:lpstr>InnoDB</vt:lpstr>
      <vt:lpstr>PowerPoint 演示文稿</vt:lpstr>
      <vt:lpstr>跳表 Skip list</vt:lpstr>
      <vt:lpstr>PowerPoint 演示文稿</vt:lpstr>
      <vt:lpstr>插入</vt:lpstr>
      <vt:lpstr>PowerPoint 演示文稿</vt:lpstr>
      <vt:lpstr>PowerPoint 演示文稿</vt:lpstr>
      <vt:lpstr>查找</vt:lpstr>
      <vt:lpstr>删除</vt:lpstr>
      <vt:lpstr>性能分析</vt:lpstr>
      <vt:lpstr>PowerPoint 演示文稿</vt:lpstr>
      <vt:lpstr>优势</vt:lpstr>
      <vt:lpstr>Redis中的Skip List</vt:lpstr>
      <vt:lpstr>PowerPoint 演示文稿</vt:lpstr>
      <vt:lpstr>Golang数据结构：slice</vt:lpstr>
      <vt:lpstr>PowerPoint 演示文稿</vt:lpstr>
    </vt:vector>
  </TitlesOfParts>
  <Company>微软中国</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常用数据结构</dc:title>
  <dc:creator>微软用户</dc:creator>
  <cp:lastModifiedBy>微软用户</cp:lastModifiedBy>
  <cp:revision>177</cp:revision>
  <dcterms:created xsi:type="dcterms:W3CDTF">2017-05-08T13:22:01Z</dcterms:created>
  <dcterms:modified xsi:type="dcterms:W3CDTF">2017-05-12T09:29:15Z</dcterms:modified>
</cp:coreProperties>
</file>